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7" r:id="rId5"/>
    <p:sldId id="264" r:id="rId6"/>
    <p:sldId id="265"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290A"/>
    <a:srgbClr val="FDD900"/>
    <a:srgbClr val="F06D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4AD3CE-CB36-7085-4307-DC91A27D4C0A}" v="868" dt="2025-07-22T11:54:08.9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2" autoAdjust="0"/>
    <p:restoredTop sz="94665"/>
  </p:normalViewPr>
  <p:slideViewPr>
    <p:cSldViewPr snapToGrid="0">
      <p:cViewPr varScale="1">
        <p:scale>
          <a:sx n="59" d="100"/>
          <a:sy n="59" d="100"/>
        </p:scale>
        <p:origin x="60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DD9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EC272-EE88-7D46-0603-5D1DAF3A63F9}"/>
              </a:ext>
            </a:extLst>
          </p:cNvPr>
          <p:cNvSpPr>
            <a:spLocks noGrp="1"/>
          </p:cNvSpPr>
          <p:nvPr>
            <p:ph type="ctrTitle"/>
          </p:nvPr>
        </p:nvSpPr>
        <p:spPr>
          <a:xfrm>
            <a:off x="1524000" y="1122363"/>
            <a:ext cx="9144000" cy="2387600"/>
          </a:xfrm>
        </p:spPr>
        <p:txBody>
          <a:bodyPr anchor="b"/>
          <a:lstStyle>
            <a:lvl1pPr algn="l">
              <a:defRPr sz="6000">
                <a:solidFill>
                  <a:srgbClr val="DB290A"/>
                </a:solidFill>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4CB0ED4C-0420-0846-445E-1F08923B9336}"/>
              </a:ext>
            </a:extLst>
          </p:cNvPr>
          <p:cNvSpPr>
            <a:spLocks noGrp="1"/>
          </p:cNvSpPr>
          <p:nvPr>
            <p:ph type="subTitle" idx="1"/>
          </p:nvPr>
        </p:nvSpPr>
        <p:spPr>
          <a:xfrm>
            <a:off x="1524000" y="3602038"/>
            <a:ext cx="9144000" cy="1655762"/>
          </a:xfrm>
        </p:spPr>
        <p:txBody>
          <a:bodyPr/>
          <a:lstStyle>
            <a:lvl1pPr marL="0" indent="0" algn="l">
              <a:buNone/>
              <a:defRPr sz="2400">
                <a:solidFill>
                  <a:srgbClr val="DB290A"/>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262577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DBD0A-076C-D417-8784-6669E6CFFF18}"/>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D47E94E-E9BB-CDB3-AB52-6F1D0C8E51D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83D7AAB-2499-B505-0A0A-933C4BBF7A75}"/>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7/22/2025</a:t>
            </a:fld>
            <a:endParaRPr lang="en-US"/>
          </a:p>
        </p:txBody>
      </p:sp>
      <p:sp>
        <p:nvSpPr>
          <p:cNvPr id="5" name="Footer Placeholder 4">
            <a:extLst>
              <a:ext uri="{FF2B5EF4-FFF2-40B4-BE49-F238E27FC236}">
                <a16:creationId xmlns:a16="http://schemas.microsoft.com/office/drawing/2014/main" id="{E05D5641-9728-D17C-DD89-78C4CBF4141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1AB386D-1598-B048-3CF4-F442FDDF4BB1}"/>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4199332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129302-DBDD-BFD1-C4EC-13EB96B267E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0FD9E4E-0278-020C-095E-896087B1324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2510AC9-B698-3B38-3C41-AF7D6B8AE608}"/>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7/22/2025</a:t>
            </a:fld>
            <a:endParaRPr lang="en-US"/>
          </a:p>
        </p:txBody>
      </p:sp>
      <p:sp>
        <p:nvSpPr>
          <p:cNvPr id="5" name="Footer Placeholder 4">
            <a:extLst>
              <a:ext uri="{FF2B5EF4-FFF2-40B4-BE49-F238E27FC236}">
                <a16:creationId xmlns:a16="http://schemas.microsoft.com/office/drawing/2014/main" id="{4B37445B-FDBA-3664-9D5A-E912596A85A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B3BD928-9DE4-2FCF-8AAF-CDB3CD2690C9}"/>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2726077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E9E3D-1E33-38D1-6935-574B5CEA00A9}"/>
              </a:ext>
            </a:extLst>
          </p:cNvPr>
          <p:cNvSpPr>
            <a:spLocks noGrp="1"/>
          </p:cNvSpPr>
          <p:nvPr>
            <p:ph type="title"/>
          </p:nvPr>
        </p:nvSpPr>
        <p:spPr/>
        <p:txBody>
          <a:body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1CA6648D-4BB6-E630-74CF-B060A262A77C}"/>
              </a:ext>
            </a:extLst>
          </p:cNvPr>
          <p:cNvSpPr>
            <a:spLocks noGrp="1"/>
          </p:cNvSpPr>
          <p:nvPr>
            <p:ph idx="1"/>
          </p:nvPr>
        </p:nvSpPr>
        <p:spPr/>
        <p:txBody>
          <a:bodyPr/>
          <a:lstStyle>
            <a:lvl1pPr>
              <a:defRPr b="0" i="0">
                <a:solidFill>
                  <a:schemeClr val="tx1"/>
                </a:solidFill>
                <a:latin typeface="Myriad Pro" panose="020B0503030403020204" pitchFamily="34" charset="0"/>
              </a:defRPr>
            </a:lvl1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70047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F252B-6AE0-BCF3-EF74-580769FB80B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A4D23991-6E8C-7994-A16B-71104ACB9CE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6177E42-F91A-8A37-F6C9-F5CAEC6A8D6C}"/>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7/22/2025</a:t>
            </a:fld>
            <a:endParaRPr lang="en-US"/>
          </a:p>
        </p:txBody>
      </p:sp>
      <p:sp>
        <p:nvSpPr>
          <p:cNvPr id="5" name="Footer Placeholder 4">
            <a:extLst>
              <a:ext uri="{FF2B5EF4-FFF2-40B4-BE49-F238E27FC236}">
                <a16:creationId xmlns:a16="http://schemas.microsoft.com/office/drawing/2014/main" id="{D879F968-4FE7-FC35-A96D-03C927727A9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512D2C7-610B-BF79-E50E-9541FC6FD141}"/>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4214035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D1A89-083D-4312-F6C4-02F12B823CD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657DC6D-DA7F-9AD2-2799-F2542AE0255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43B848A-02D4-B3B1-C78B-EFE9BAC2DEE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DC067D7-A99A-813E-9A5B-FCCBEDDFF5EA}"/>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7/22/2025</a:t>
            </a:fld>
            <a:endParaRPr lang="en-US"/>
          </a:p>
        </p:txBody>
      </p:sp>
      <p:sp>
        <p:nvSpPr>
          <p:cNvPr id="6" name="Footer Placeholder 5">
            <a:extLst>
              <a:ext uri="{FF2B5EF4-FFF2-40B4-BE49-F238E27FC236}">
                <a16:creationId xmlns:a16="http://schemas.microsoft.com/office/drawing/2014/main" id="{FF9F296E-27CF-6600-1441-0FDCB6C7373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ECE11D6-19A3-E11F-1477-98E9F188007C}"/>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562744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D1654-5B66-AD05-AF29-59C0CC7578A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87C9DCA-154F-0D05-5356-D4FAFB980F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AA406E2-819E-52DB-67AC-014CA0862E3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3C8C84E-9E8D-5CFE-4385-4846074AA0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18414F3-80F2-65B9-4BDF-1287D388A7A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A60A323-2893-508B-4816-C2EBF7A5D302}"/>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7/22/2025</a:t>
            </a:fld>
            <a:endParaRPr lang="en-US"/>
          </a:p>
        </p:txBody>
      </p:sp>
      <p:sp>
        <p:nvSpPr>
          <p:cNvPr id="8" name="Footer Placeholder 7">
            <a:extLst>
              <a:ext uri="{FF2B5EF4-FFF2-40B4-BE49-F238E27FC236}">
                <a16:creationId xmlns:a16="http://schemas.microsoft.com/office/drawing/2014/main" id="{FF358021-9313-77EC-AB0D-8A39F81E4C8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9F836743-31D6-31BA-19EA-162DC8FC610B}"/>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2137273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7DDDB-93B0-A2F2-0446-70573CB94F99}"/>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74461CB-4F3C-7517-F478-B4B9FFC7804D}"/>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7/22/2025</a:t>
            </a:fld>
            <a:endParaRPr lang="en-US"/>
          </a:p>
        </p:txBody>
      </p:sp>
      <p:sp>
        <p:nvSpPr>
          <p:cNvPr id="4" name="Footer Placeholder 3">
            <a:extLst>
              <a:ext uri="{FF2B5EF4-FFF2-40B4-BE49-F238E27FC236}">
                <a16:creationId xmlns:a16="http://schemas.microsoft.com/office/drawing/2014/main" id="{23D99542-D614-0C00-4CEB-F693136E11D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EC842933-0EC4-1D9E-23BE-6F6ED3341DCF}"/>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2296749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C21B2D-EEC9-1EFA-A74A-F228B23E598F}"/>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7/22/2025</a:t>
            </a:fld>
            <a:endParaRPr lang="en-US"/>
          </a:p>
        </p:txBody>
      </p:sp>
      <p:sp>
        <p:nvSpPr>
          <p:cNvPr id="3" name="Footer Placeholder 2">
            <a:extLst>
              <a:ext uri="{FF2B5EF4-FFF2-40B4-BE49-F238E27FC236}">
                <a16:creationId xmlns:a16="http://schemas.microsoft.com/office/drawing/2014/main" id="{260E8F1A-A3AE-BF93-593E-05017B411C3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D0692545-C47C-A9C3-3C8F-42BBFB8D78AC}"/>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4059478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35DF5-F48B-8A4E-B5AC-E2B569DFF5E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DA0F1B3-0643-AB05-9C3D-B8AF1E2766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34E7142-AF80-F26D-36DF-A169BA0734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C3F07B8-0F3A-7C8E-BF9D-868F93984CB0}"/>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7/22/2025</a:t>
            </a:fld>
            <a:endParaRPr lang="en-US"/>
          </a:p>
        </p:txBody>
      </p:sp>
      <p:sp>
        <p:nvSpPr>
          <p:cNvPr id="6" name="Footer Placeholder 5">
            <a:extLst>
              <a:ext uri="{FF2B5EF4-FFF2-40B4-BE49-F238E27FC236}">
                <a16:creationId xmlns:a16="http://schemas.microsoft.com/office/drawing/2014/main" id="{A4D4394C-EA85-FAFF-3A60-B3AD6D4ABAD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B1C5CE5-DD27-8958-15CF-88A8E0B74BC3}"/>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2791395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99633-D0E6-BE74-DF3C-1D8F8E55383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E5A29F50-50E0-8CA6-D123-EC66AC88E8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3EF5E4B-59FA-2F59-7CB4-74F4CCB014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EC75DB7-E526-F941-1FAF-3C8E0CAF7F72}"/>
              </a:ext>
            </a:extLst>
          </p:cNvPr>
          <p:cNvSpPr>
            <a:spLocks noGrp="1"/>
          </p:cNvSpPr>
          <p:nvPr>
            <p:ph type="dt" sz="half" idx="10"/>
          </p:nvPr>
        </p:nvSpPr>
        <p:spPr>
          <a:xfrm>
            <a:off x="838200" y="6356350"/>
            <a:ext cx="2743200" cy="365125"/>
          </a:xfrm>
          <a:prstGeom prst="rect">
            <a:avLst/>
          </a:prstGeom>
        </p:spPr>
        <p:txBody>
          <a:bodyPr/>
          <a:lstStyle/>
          <a:p>
            <a:fld id="{67B62E77-DED3-C540-97C3-F284977C37B8}" type="datetimeFigureOut">
              <a:rPr lang="en-US" smtClean="0"/>
              <a:t>7/22/2025</a:t>
            </a:fld>
            <a:endParaRPr lang="en-US"/>
          </a:p>
        </p:txBody>
      </p:sp>
      <p:sp>
        <p:nvSpPr>
          <p:cNvPr id="6" name="Footer Placeholder 5">
            <a:extLst>
              <a:ext uri="{FF2B5EF4-FFF2-40B4-BE49-F238E27FC236}">
                <a16:creationId xmlns:a16="http://schemas.microsoft.com/office/drawing/2014/main" id="{99677CC9-90AB-1C1A-B542-6BB3A842867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A7D5FA3-475E-1446-FFE8-EF0DE52D50E1}"/>
              </a:ext>
            </a:extLst>
          </p:cNvPr>
          <p:cNvSpPr>
            <a:spLocks noGrp="1"/>
          </p:cNvSpPr>
          <p:nvPr>
            <p:ph type="sldNum" sz="quarter" idx="12"/>
          </p:nvPr>
        </p:nvSpPr>
        <p:spPr>
          <a:xfrm>
            <a:off x="8610600" y="6356350"/>
            <a:ext cx="2743200" cy="365125"/>
          </a:xfrm>
          <a:prstGeom prst="rect">
            <a:avLst/>
          </a:prstGeom>
        </p:spPr>
        <p:txBody>
          <a:bodyPr/>
          <a:lstStyle/>
          <a:p>
            <a:fld id="{D2871BA6-BE23-1F48-BB7D-5D6C99D77EDF}" type="slidenum">
              <a:rPr lang="en-US" smtClean="0"/>
              <a:t>‹#›</a:t>
            </a:fld>
            <a:endParaRPr lang="en-US"/>
          </a:p>
        </p:txBody>
      </p:sp>
    </p:spTree>
    <p:extLst>
      <p:ext uri="{BB962C8B-B14F-4D97-AF65-F5344CB8AC3E}">
        <p14:creationId xmlns:p14="http://schemas.microsoft.com/office/powerpoint/2010/main" val="3511625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589DB3-B8AD-28D9-E127-E2D16AD36C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4E262979-4A3C-99DA-2B55-CA935E93D473}"/>
              </a:ext>
            </a:extLst>
          </p:cNvPr>
          <p:cNvSpPr>
            <a:spLocks noGrp="1"/>
          </p:cNvSpPr>
          <p:nvPr>
            <p:ph type="body" idx="1"/>
          </p:nvPr>
        </p:nvSpPr>
        <p:spPr>
          <a:xfrm>
            <a:off x="838200" y="1825625"/>
            <a:ext cx="10515600" cy="40133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1"/>
            <a:r>
              <a:rPr lang="en-GB" dirty="0"/>
              <a:t>Third level</a:t>
            </a:r>
          </a:p>
          <a:p>
            <a:pPr lvl="2"/>
            <a:r>
              <a:rPr lang="en-GB" dirty="0"/>
              <a:t>Fourth level</a:t>
            </a:r>
          </a:p>
          <a:p>
            <a:pPr lvl="3"/>
            <a:r>
              <a:rPr lang="en-GB" dirty="0"/>
              <a:t>Fifth level</a:t>
            </a:r>
            <a:endParaRPr lang="en-US" dirty="0"/>
          </a:p>
        </p:txBody>
      </p:sp>
      <p:pic>
        <p:nvPicPr>
          <p:cNvPr id="8" name="Picture 7" descr="A red hexagon with white text&#10;&#10;AI-generated content may be incorrect.">
            <a:extLst>
              <a:ext uri="{FF2B5EF4-FFF2-40B4-BE49-F238E27FC236}">
                <a16:creationId xmlns:a16="http://schemas.microsoft.com/office/drawing/2014/main" id="{27B2D75B-DED0-DD79-ABE2-70805FF3443F}"/>
              </a:ext>
            </a:extLst>
          </p:cNvPr>
          <p:cNvPicPr>
            <a:picLocks noChangeAspect="1"/>
          </p:cNvPicPr>
          <p:nvPr userDrawn="1"/>
        </p:nvPicPr>
        <p:blipFill>
          <a:blip r:embed="rId13"/>
          <a:stretch>
            <a:fillRect/>
          </a:stretch>
        </p:blipFill>
        <p:spPr>
          <a:xfrm>
            <a:off x="110168" y="5917334"/>
            <a:ext cx="910094" cy="789132"/>
          </a:xfrm>
          <a:prstGeom prst="rect">
            <a:avLst/>
          </a:prstGeom>
        </p:spPr>
      </p:pic>
    </p:spTree>
    <p:extLst>
      <p:ext uri="{BB962C8B-B14F-4D97-AF65-F5344CB8AC3E}">
        <p14:creationId xmlns:p14="http://schemas.microsoft.com/office/powerpoint/2010/main" val="1215826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b="1" i="0" kern="1200">
          <a:solidFill>
            <a:srgbClr val="F06D09"/>
          </a:solidFill>
          <a:latin typeface="Myriad Pro" panose="020B0503030403020204" pitchFamily="34"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400" b="1" i="0" kern="1200">
          <a:solidFill>
            <a:srgbClr val="F06D09"/>
          </a:solidFill>
          <a:latin typeface="Myriad Pro Light" panose="020B0503030403020204" pitchFamily="34" charset="0"/>
          <a:ea typeface="+mn-ea"/>
          <a:cs typeface="+mn-cs"/>
        </a:defRPr>
      </a:lvl1pPr>
      <a:lvl2pPr marL="800100" indent="-3429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Myriad Pro" panose="020B0503030403020204" pitchFamily="34" charset="0"/>
          <a:ea typeface="+mn-ea"/>
          <a:cs typeface="+mn-cs"/>
        </a:defRPr>
      </a:lvl2pPr>
      <a:lvl3pPr marL="914400" indent="0" algn="l" defTabSz="914400" rtl="0" eaLnBrk="1" latinLnBrk="0" hangingPunct="1">
        <a:lnSpc>
          <a:spcPct val="90000"/>
        </a:lnSpc>
        <a:spcBef>
          <a:spcPts val="500"/>
        </a:spcBef>
        <a:buFontTx/>
        <a:buNone/>
        <a:defRPr sz="2000" b="0" i="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wVFfzFTvLb0"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DD9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B075D-75DF-896C-8A4D-18C91E082C89}"/>
              </a:ext>
            </a:extLst>
          </p:cNvPr>
          <p:cNvSpPr>
            <a:spLocks noGrp="1"/>
          </p:cNvSpPr>
          <p:nvPr>
            <p:ph type="ctrTitle"/>
          </p:nvPr>
        </p:nvSpPr>
        <p:spPr>
          <a:xfrm>
            <a:off x="1524000" y="1640132"/>
            <a:ext cx="9144000" cy="2387600"/>
          </a:xfrm>
        </p:spPr>
        <p:txBody>
          <a:bodyPr>
            <a:normAutofit/>
          </a:bodyPr>
          <a:lstStyle/>
          <a:p>
            <a:r>
              <a:rPr lang="en-US" dirty="0">
                <a:latin typeface="Calibri"/>
                <a:ea typeface="Calibri"/>
                <a:cs typeface="Calibri"/>
              </a:rPr>
              <a:t>How to access GMCR via Adastra (OOH)</a:t>
            </a:r>
          </a:p>
        </p:txBody>
      </p:sp>
      <p:sp>
        <p:nvSpPr>
          <p:cNvPr id="7" name="Subtitle 6">
            <a:extLst>
              <a:ext uri="{FF2B5EF4-FFF2-40B4-BE49-F238E27FC236}">
                <a16:creationId xmlns:a16="http://schemas.microsoft.com/office/drawing/2014/main" id="{A25F3055-4966-96B7-A535-4F0360834601}"/>
              </a:ext>
            </a:extLst>
          </p:cNvPr>
          <p:cNvSpPr>
            <a:spLocks noGrp="1"/>
          </p:cNvSpPr>
          <p:nvPr>
            <p:ph type="subTitle" idx="1"/>
          </p:nvPr>
        </p:nvSpPr>
        <p:spPr>
          <a:xfrm>
            <a:off x="1524000" y="4022115"/>
            <a:ext cx="9144000" cy="1655762"/>
          </a:xfrm>
        </p:spPr>
        <p:txBody>
          <a:bodyPr vert="horz" lIns="91440" tIns="45720" rIns="91440" bIns="45720" rtlCol="0" anchor="t">
            <a:normAutofit/>
          </a:bodyPr>
          <a:lstStyle/>
          <a:p>
            <a:r>
              <a:rPr lang="en-US" dirty="0">
                <a:solidFill>
                  <a:schemeClr val="tx1"/>
                </a:solidFill>
                <a:latin typeface="Calibri"/>
                <a:ea typeface="Calibri"/>
                <a:cs typeface="Calibri"/>
              </a:rPr>
              <a:t>A step-by-step guide</a:t>
            </a:r>
            <a:endParaRPr lang="en-GB" dirty="0">
              <a:solidFill>
                <a:schemeClr val="tx1"/>
              </a:solidFill>
              <a:latin typeface="Calibri"/>
              <a:ea typeface="Calibri"/>
              <a:cs typeface="Calibri"/>
            </a:endParaRPr>
          </a:p>
        </p:txBody>
      </p:sp>
      <p:pic>
        <p:nvPicPr>
          <p:cNvPr id="3" name="Graphic 2">
            <a:extLst>
              <a:ext uri="{FF2B5EF4-FFF2-40B4-BE49-F238E27FC236}">
                <a16:creationId xmlns:a16="http://schemas.microsoft.com/office/drawing/2014/main" id="{FEE396D0-8558-AF8F-D4BF-97B921A9FB6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29407" y="187202"/>
            <a:ext cx="3030828" cy="2245866"/>
          </a:xfrm>
          <a:prstGeom prst="rect">
            <a:avLst/>
          </a:prstGeom>
        </p:spPr>
      </p:pic>
    </p:spTree>
    <p:extLst>
      <p:ext uri="{BB962C8B-B14F-4D97-AF65-F5344CB8AC3E}">
        <p14:creationId xmlns:p14="http://schemas.microsoft.com/office/powerpoint/2010/main" val="2915075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4A6A1-9B54-3DDF-31FE-E7AAE8A1E27C}"/>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1746B562-3F50-A423-EB8B-C9131440C196}"/>
              </a:ext>
            </a:extLst>
          </p:cNvPr>
          <p:cNvPicPr>
            <a:picLocks noChangeAspect="1"/>
          </p:cNvPicPr>
          <p:nvPr/>
        </p:nvPicPr>
        <p:blipFill>
          <a:blip r:embed="rId2"/>
          <a:stretch>
            <a:fillRect/>
          </a:stretch>
        </p:blipFill>
        <p:spPr>
          <a:xfrm>
            <a:off x="6505517" y="1996204"/>
            <a:ext cx="5089653" cy="2875280"/>
          </a:xfrm>
          <a:prstGeom prst="rect">
            <a:avLst/>
          </a:prstGeom>
        </p:spPr>
      </p:pic>
      <p:pic>
        <p:nvPicPr>
          <p:cNvPr id="10" name="Picture 9">
            <a:extLst>
              <a:ext uri="{FF2B5EF4-FFF2-40B4-BE49-F238E27FC236}">
                <a16:creationId xmlns:a16="http://schemas.microsoft.com/office/drawing/2014/main" id="{08B6B6DC-5428-9C3D-0FC6-BEC7C8B6C023}"/>
              </a:ext>
            </a:extLst>
          </p:cNvPr>
          <p:cNvPicPr>
            <a:picLocks noChangeAspect="1"/>
          </p:cNvPicPr>
          <p:nvPr/>
        </p:nvPicPr>
        <p:blipFill>
          <a:blip r:embed="rId3"/>
          <a:stretch>
            <a:fillRect/>
          </a:stretch>
        </p:blipFill>
        <p:spPr>
          <a:xfrm>
            <a:off x="257564" y="153532"/>
            <a:ext cx="5662151" cy="3177815"/>
          </a:xfrm>
          <a:prstGeom prst="rect">
            <a:avLst/>
          </a:prstGeom>
        </p:spPr>
      </p:pic>
      <p:pic>
        <p:nvPicPr>
          <p:cNvPr id="11" name="Picture 10">
            <a:extLst>
              <a:ext uri="{FF2B5EF4-FFF2-40B4-BE49-F238E27FC236}">
                <a16:creationId xmlns:a16="http://schemas.microsoft.com/office/drawing/2014/main" id="{E8ACE269-8DE9-C0F3-5E77-B7D423B42720}"/>
              </a:ext>
            </a:extLst>
          </p:cNvPr>
          <p:cNvPicPr>
            <a:picLocks noChangeAspect="1"/>
          </p:cNvPicPr>
          <p:nvPr/>
        </p:nvPicPr>
        <p:blipFill>
          <a:blip r:embed="rId4"/>
          <a:stretch>
            <a:fillRect/>
          </a:stretch>
        </p:blipFill>
        <p:spPr>
          <a:xfrm>
            <a:off x="257564" y="3519032"/>
            <a:ext cx="5677392" cy="3185436"/>
          </a:xfrm>
          <a:prstGeom prst="rect">
            <a:avLst/>
          </a:prstGeom>
        </p:spPr>
      </p:pic>
      <p:cxnSp>
        <p:nvCxnSpPr>
          <p:cNvPr id="12" name="Straight Arrow Connector 11">
            <a:extLst>
              <a:ext uri="{FF2B5EF4-FFF2-40B4-BE49-F238E27FC236}">
                <a16:creationId xmlns:a16="http://schemas.microsoft.com/office/drawing/2014/main" id="{9081DB0E-A691-8116-75A7-CE9B99C9C21B}"/>
              </a:ext>
            </a:extLst>
          </p:cNvPr>
          <p:cNvCxnSpPr>
            <a:cxnSpLocks/>
          </p:cNvCxnSpPr>
          <p:nvPr/>
        </p:nvCxnSpPr>
        <p:spPr>
          <a:xfrm flipH="1">
            <a:off x="811616" y="1521041"/>
            <a:ext cx="1258361"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4">
            <a:extLst>
              <a:ext uri="{FF2B5EF4-FFF2-40B4-BE49-F238E27FC236}">
                <a16:creationId xmlns:a16="http://schemas.microsoft.com/office/drawing/2014/main" id="{F36D794C-5ADE-34B0-0319-890E1C483337}"/>
              </a:ext>
            </a:extLst>
          </p:cNvPr>
          <p:cNvSpPr txBox="1"/>
          <p:nvPr/>
        </p:nvSpPr>
        <p:spPr>
          <a:xfrm>
            <a:off x="1955424" y="4720840"/>
            <a:ext cx="2550877" cy="374571"/>
          </a:xfrm>
          <a:prstGeom prst="roundRect">
            <a:avLst/>
          </a:prstGeom>
          <a:noFill/>
          <a:ln w="28575">
            <a:solidFill>
              <a:srgbClr val="FF0000"/>
            </a:solidFill>
          </a:ln>
          <a:effectLst>
            <a:outerShdw blurRad="63500" dist="38100" dir="2700000">
              <a:srgbClr val="000000">
                <a:alpha val="40000"/>
              </a:srgbClr>
            </a:outerShdw>
          </a:effectLst>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600" dirty="0">
                <a:latin typeface="Calibri"/>
                <a:ea typeface="Calibri"/>
                <a:cs typeface="Calibri"/>
              </a:rPr>
              <a:t>2. Select 'All advice Calls'</a:t>
            </a:r>
            <a:endParaRPr lang="en-US" dirty="0"/>
          </a:p>
        </p:txBody>
      </p:sp>
      <p:cxnSp>
        <p:nvCxnSpPr>
          <p:cNvPr id="14" name="Straight Arrow Connector 13">
            <a:extLst>
              <a:ext uri="{FF2B5EF4-FFF2-40B4-BE49-F238E27FC236}">
                <a16:creationId xmlns:a16="http://schemas.microsoft.com/office/drawing/2014/main" id="{23A01827-89C0-460D-15AE-4AE0E78B5ECD}"/>
              </a:ext>
            </a:extLst>
          </p:cNvPr>
          <p:cNvCxnSpPr>
            <a:cxnSpLocks/>
          </p:cNvCxnSpPr>
          <p:nvPr/>
        </p:nvCxnSpPr>
        <p:spPr>
          <a:xfrm flipH="1">
            <a:off x="697063" y="4890117"/>
            <a:ext cx="1258361"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7">
            <a:extLst>
              <a:ext uri="{FF2B5EF4-FFF2-40B4-BE49-F238E27FC236}">
                <a16:creationId xmlns:a16="http://schemas.microsoft.com/office/drawing/2014/main" id="{E250AD1C-C03B-078B-9A04-CF4DA11D6E67}"/>
              </a:ext>
            </a:extLst>
          </p:cNvPr>
          <p:cNvSpPr txBox="1"/>
          <p:nvPr/>
        </p:nvSpPr>
        <p:spPr>
          <a:xfrm>
            <a:off x="2067482" y="1336375"/>
            <a:ext cx="2445353" cy="646986"/>
          </a:xfrm>
          <a:prstGeom prst="roundRect">
            <a:avLst/>
          </a:prstGeom>
          <a:noFill/>
          <a:ln w="28575">
            <a:solidFill>
              <a:srgbClr val="FF0000"/>
            </a:solidFill>
          </a:ln>
          <a:effectLst>
            <a:outerShdw blurRad="63500" dist="38100" dir="2700000">
              <a:srgbClr val="000000">
                <a:alpha val="40000"/>
              </a:srgbClr>
            </a:outerShdw>
          </a:effectLst>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AutoNum type="arabicPeriod"/>
            </a:pPr>
            <a:r>
              <a:rPr lang="en-GB" sz="1600" dirty="0">
                <a:latin typeface="Calibri"/>
                <a:ea typeface="Calibri"/>
                <a:cs typeface="Calibri"/>
              </a:rPr>
              <a:t>Click on Clinician to expand menu</a:t>
            </a:r>
            <a:endParaRPr lang="en-US" sz="1600" dirty="0">
              <a:latin typeface="Calibri"/>
              <a:ea typeface="Calibri"/>
              <a:cs typeface="Calibri"/>
            </a:endParaRPr>
          </a:p>
        </p:txBody>
      </p:sp>
      <p:cxnSp>
        <p:nvCxnSpPr>
          <p:cNvPr id="16" name="Straight Arrow Connector 15">
            <a:extLst>
              <a:ext uri="{FF2B5EF4-FFF2-40B4-BE49-F238E27FC236}">
                <a16:creationId xmlns:a16="http://schemas.microsoft.com/office/drawing/2014/main" id="{6E71BD1D-78B3-D5F7-4E8B-9A9C7719D688}"/>
              </a:ext>
            </a:extLst>
          </p:cNvPr>
          <p:cNvCxnSpPr>
            <a:cxnSpLocks/>
          </p:cNvCxnSpPr>
          <p:nvPr/>
        </p:nvCxnSpPr>
        <p:spPr>
          <a:xfrm flipH="1" flipV="1">
            <a:off x="8251343" y="2698576"/>
            <a:ext cx="1180730" cy="121356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20">
            <a:extLst>
              <a:ext uri="{FF2B5EF4-FFF2-40B4-BE49-F238E27FC236}">
                <a16:creationId xmlns:a16="http://schemas.microsoft.com/office/drawing/2014/main" id="{EA51BA17-FEF5-49DB-13AC-981CE2AE96A7}"/>
              </a:ext>
            </a:extLst>
          </p:cNvPr>
          <p:cNvSpPr txBox="1"/>
          <p:nvPr/>
        </p:nvSpPr>
        <p:spPr>
          <a:xfrm>
            <a:off x="8209010" y="3955769"/>
            <a:ext cx="2912029" cy="374571"/>
          </a:xfrm>
          <a:prstGeom prst="roundRect">
            <a:avLst/>
          </a:prstGeom>
          <a:noFill/>
          <a:ln w="28575">
            <a:solidFill>
              <a:srgbClr val="FF0000"/>
            </a:solidFill>
          </a:ln>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600" dirty="0">
                <a:latin typeface="Calibri"/>
                <a:ea typeface="Calibri"/>
                <a:cs typeface="Calibri"/>
              </a:rPr>
              <a:t>3. To launch GMCR click on EHR</a:t>
            </a:r>
            <a:endParaRPr lang="en-US" dirty="0">
              <a:latin typeface="Calibri"/>
              <a:ea typeface="Calibri"/>
              <a:cs typeface="Calibri"/>
            </a:endParaRPr>
          </a:p>
        </p:txBody>
      </p:sp>
    </p:spTree>
    <p:extLst>
      <p:ext uri="{BB962C8B-B14F-4D97-AF65-F5344CB8AC3E}">
        <p14:creationId xmlns:p14="http://schemas.microsoft.com/office/powerpoint/2010/main" val="2945991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728E5-79E1-6E19-ACD6-8469C686131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83ABD96-D3B9-60D5-5AE8-55865065F162}"/>
              </a:ext>
            </a:extLst>
          </p:cNvPr>
          <p:cNvSpPr>
            <a:spLocks noGrp="1"/>
          </p:cNvSpPr>
          <p:nvPr>
            <p:ph type="ctrTitle"/>
          </p:nvPr>
        </p:nvSpPr>
        <p:spPr>
          <a:xfrm>
            <a:off x="317500" y="-286"/>
            <a:ext cx="9144000" cy="1286934"/>
          </a:xfrm>
        </p:spPr>
        <p:txBody>
          <a:bodyPr>
            <a:normAutofit/>
          </a:bodyPr>
          <a:lstStyle/>
          <a:p>
            <a:r>
              <a:rPr lang="en-US" sz="4400" dirty="0">
                <a:latin typeface="Calibri"/>
                <a:ea typeface="Calibri"/>
                <a:cs typeface="Calibri"/>
              </a:rPr>
              <a:t>FAQ and more training resources</a:t>
            </a:r>
          </a:p>
        </p:txBody>
      </p:sp>
      <p:sp>
        <p:nvSpPr>
          <p:cNvPr id="6" name="Subtitle 6">
            <a:extLst>
              <a:ext uri="{FF2B5EF4-FFF2-40B4-BE49-F238E27FC236}">
                <a16:creationId xmlns:a16="http://schemas.microsoft.com/office/drawing/2014/main" id="{35C4FE21-0837-1C40-6CFD-91BD4AA7031B}"/>
              </a:ext>
            </a:extLst>
          </p:cNvPr>
          <p:cNvSpPr>
            <a:spLocks noGrp="1"/>
          </p:cNvSpPr>
          <p:nvPr>
            <p:ph type="subTitle" idx="1"/>
          </p:nvPr>
        </p:nvSpPr>
        <p:spPr>
          <a:xfrm>
            <a:off x="317500" y="1630281"/>
            <a:ext cx="11197166" cy="5074178"/>
          </a:xfrm>
        </p:spPr>
        <p:txBody>
          <a:bodyPr vert="horz" lIns="91440" tIns="45720" rIns="91440" bIns="45720" rtlCol="0" anchor="t">
            <a:normAutofit/>
          </a:bodyPr>
          <a:lstStyle/>
          <a:p>
            <a:r>
              <a:rPr lang="en-US" dirty="0">
                <a:solidFill>
                  <a:schemeClr val="tx1"/>
                </a:solidFill>
                <a:latin typeface="Calibri"/>
                <a:ea typeface="Calibri"/>
                <a:cs typeface="Calibri"/>
              </a:rPr>
              <a:t>Step-by-step video on how to access GMCR via Adastra with a brief overview of GMCR: </a:t>
            </a:r>
            <a:r>
              <a:rPr lang="en-US" sz="1800" b="0" dirty="0">
                <a:solidFill>
                  <a:schemeClr val="tx1"/>
                </a:solidFill>
                <a:latin typeface="Aptos"/>
                <a:ea typeface="Calibri"/>
                <a:cs typeface="Calibri"/>
                <a:hlinkClick r:id="rId2">
                  <a:extLst>
                    <a:ext uri="{A12FA001-AC4F-418D-AE19-62706E023703}">
                      <ahyp:hlinkClr xmlns:ahyp="http://schemas.microsoft.com/office/drawing/2018/hyperlinkcolor" val="tx"/>
                    </a:ext>
                  </a:extLst>
                </a:hlinkClick>
              </a:rPr>
              <a:t>https://www.youtube.com/watch?v=wVFfzFTvLb0</a:t>
            </a:r>
            <a:endParaRPr lang="en-US" sz="1800" b="0" dirty="0">
              <a:solidFill>
                <a:schemeClr val="tx1"/>
              </a:solidFill>
              <a:latin typeface="Aptos"/>
              <a:ea typeface="Calibri"/>
              <a:cs typeface="Calibri"/>
            </a:endParaRPr>
          </a:p>
          <a:p>
            <a:endParaRPr lang="en-US" sz="1800" b="0" dirty="0">
              <a:solidFill>
                <a:schemeClr val="tx1"/>
              </a:solidFill>
              <a:latin typeface="Aptos"/>
              <a:ea typeface="Calibri"/>
              <a:cs typeface="Calibri"/>
            </a:endParaRPr>
          </a:p>
          <a:p>
            <a:r>
              <a:rPr lang="en-US" dirty="0">
                <a:solidFill>
                  <a:schemeClr val="tx1"/>
                </a:solidFill>
                <a:latin typeface="Calibri"/>
                <a:ea typeface="Calibri"/>
                <a:cs typeface="Calibri"/>
              </a:rPr>
              <a:t>Is GMCR </a:t>
            </a:r>
            <a:r>
              <a:rPr lang="en-US" err="1">
                <a:solidFill>
                  <a:schemeClr val="tx1"/>
                </a:solidFill>
                <a:latin typeface="Calibri"/>
                <a:ea typeface="Calibri"/>
                <a:cs typeface="Calibri"/>
              </a:rPr>
              <a:t>EPaCCS</a:t>
            </a:r>
            <a:r>
              <a:rPr lang="en-US" dirty="0">
                <a:solidFill>
                  <a:schemeClr val="tx1"/>
                </a:solidFill>
                <a:latin typeface="Calibri"/>
                <a:ea typeface="Calibri"/>
                <a:cs typeface="Calibri"/>
              </a:rPr>
              <a:t> available to all OOH staff?</a:t>
            </a:r>
            <a:r>
              <a:rPr lang="en-US" b="0" i="1" dirty="0">
                <a:solidFill>
                  <a:schemeClr val="tx1"/>
                </a:solidFill>
                <a:latin typeface="Calibri"/>
                <a:ea typeface="Calibri"/>
                <a:cs typeface="Calibri"/>
              </a:rPr>
              <a:t> </a:t>
            </a:r>
            <a:r>
              <a:rPr lang="en-US" b="0" dirty="0">
                <a:solidFill>
                  <a:schemeClr val="tx1"/>
                </a:solidFill>
                <a:latin typeface="Calibri"/>
                <a:ea typeface="Calibri"/>
                <a:cs typeface="Calibri"/>
              </a:rPr>
              <a:t>All </a:t>
            </a:r>
            <a:r>
              <a:rPr lang="en-US" b="0" dirty="0">
                <a:solidFill>
                  <a:schemeClr val="tx1"/>
                </a:solidFill>
                <a:latin typeface="Myriad Pro Light"/>
                <a:ea typeface="Calibri"/>
                <a:cs typeface="Calibri"/>
              </a:rPr>
              <a:t>Out-of-hours (</a:t>
            </a:r>
            <a:r>
              <a:rPr lang="en-US" b="0" dirty="0">
                <a:solidFill>
                  <a:schemeClr val="tx1"/>
                </a:solidFill>
                <a:latin typeface="Calibri"/>
                <a:ea typeface="Calibri"/>
                <a:cs typeface="Calibri"/>
              </a:rPr>
              <a:t>OOH) staff can access </a:t>
            </a:r>
            <a:r>
              <a:rPr lang="en-US" b="0" err="1">
                <a:solidFill>
                  <a:schemeClr val="tx1"/>
                </a:solidFill>
                <a:latin typeface="Calibri"/>
                <a:ea typeface="Calibri"/>
                <a:cs typeface="Calibri"/>
              </a:rPr>
              <a:t>EPaCCS</a:t>
            </a:r>
            <a:r>
              <a:rPr lang="en-US" b="0" dirty="0">
                <a:solidFill>
                  <a:schemeClr val="tx1"/>
                </a:solidFill>
                <a:latin typeface="Calibri"/>
                <a:ea typeface="Calibri"/>
                <a:cs typeface="Calibri"/>
              </a:rPr>
              <a:t> plans </a:t>
            </a:r>
          </a:p>
          <a:p>
            <a:endParaRPr lang="en-US" dirty="0">
              <a:solidFill>
                <a:schemeClr val="tx1"/>
              </a:solidFill>
              <a:latin typeface="Calibri"/>
              <a:ea typeface="Calibri"/>
              <a:cs typeface="Calibri"/>
            </a:endParaRPr>
          </a:p>
          <a:p>
            <a:pPr>
              <a:lnSpc>
                <a:spcPct val="100000"/>
              </a:lnSpc>
              <a:spcBef>
                <a:spcPts val="0"/>
              </a:spcBef>
            </a:pPr>
            <a:r>
              <a:rPr lang="en-US" dirty="0">
                <a:solidFill>
                  <a:schemeClr val="tx1"/>
                </a:solidFill>
                <a:latin typeface="Calibri"/>
                <a:ea typeface="Calibri"/>
                <a:cs typeface="Calibri"/>
              </a:rPr>
              <a:t>Can OOH staff edit or create a GMCR </a:t>
            </a:r>
            <a:r>
              <a:rPr lang="en-US" dirty="0" err="1">
                <a:solidFill>
                  <a:schemeClr val="tx1"/>
                </a:solidFill>
                <a:latin typeface="Calibri"/>
                <a:ea typeface="Calibri"/>
                <a:cs typeface="Calibri"/>
              </a:rPr>
              <a:t>EPaCCS</a:t>
            </a:r>
            <a:r>
              <a:rPr lang="en-US" dirty="0">
                <a:solidFill>
                  <a:schemeClr val="tx1"/>
                </a:solidFill>
                <a:latin typeface="Calibri"/>
                <a:ea typeface="Calibri"/>
                <a:cs typeface="Calibri"/>
              </a:rPr>
              <a:t>? </a:t>
            </a:r>
            <a:r>
              <a:rPr lang="en-US" b="0" dirty="0">
                <a:solidFill>
                  <a:schemeClr val="tx1"/>
                </a:solidFill>
                <a:latin typeface="Myriad Pro Light"/>
                <a:ea typeface="Calibri"/>
                <a:cs typeface="Calibri"/>
              </a:rPr>
              <a:t>OOH staff are not expected to create the </a:t>
            </a:r>
            <a:r>
              <a:rPr lang="en-US" b="0" dirty="0" err="1">
                <a:solidFill>
                  <a:schemeClr val="tx1"/>
                </a:solidFill>
                <a:latin typeface="Myriad Pro Light"/>
                <a:ea typeface="Calibri"/>
                <a:cs typeface="Calibri"/>
              </a:rPr>
              <a:t>EPaCCS</a:t>
            </a:r>
            <a:r>
              <a:rPr lang="en-US" b="0" dirty="0">
                <a:solidFill>
                  <a:schemeClr val="tx1"/>
                </a:solidFill>
                <a:latin typeface="Myriad Pro Light"/>
                <a:ea typeface="Calibri"/>
                <a:cs typeface="Calibri"/>
              </a:rPr>
              <a:t>, as they typically do not have the initial conversation with the patient. We are currently working on increasing usage, and after this engagement, we will grant edit access.</a:t>
            </a:r>
          </a:p>
          <a:p>
            <a:pPr>
              <a:lnSpc>
                <a:spcPct val="100000"/>
              </a:lnSpc>
              <a:spcBef>
                <a:spcPts val="0"/>
              </a:spcBef>
            </a:pPr>
            <a:endParaRPr lang="en-US" dirty="0">
              <a:solidFill>
                <a:schemeClr val="tx1"/>
              </a:solidFill>
              <a:latin typeface="Calibri"/>
              <a:ea typeface="Calibri"/>
              <a:cs typeface="Calibri"/>
            </a:endParaRPr>
          </a:p>
          <a:p>
            <a:pPr>
              <a:lnSpc>
                <a:spcPct val="100000"/>
              </a:lnSpc>
              <a:spcBef>
                <a:spcPts val="0"/>
              </a:spcBef>
            </a:pPr>
            <a:endParaRPr lang="en-US" b="0" dirty="0">
              <a:solidFill>
                <a:schemeClr val="tx1"/>
              </a:solidFill>
              <a:latin typeface="Myriad Pro Light"/>
              <a:ea typeface="Calibri"/>
              <a:cs typeface="Calibri"/>
            </a:endParaRPr>
          </a:p>
          <a:p>
            <a:endParaRPr lang="en-US" sz="1800" b="0" dirty="0">
              <a:solidFill>
                <a:schemeClr val="tx1"/>
              </a:solidFill>
              <a:latin typeface="Aptos"/>
              <a:ea typeface="Calibri"/>
              <a:cs typeface="Calibri"/>
            </a:endParaRPr>
          </a:p>
          <a:p>
            <a:endParaRPr lang="en-US" sz="1800" b="0" dirty="0">
              <a:solidFill>
                <a:schemeClr val="tx1"/>
              </a:solidFill>
              <a:latin typeface="Aptos"/>
              <a:ea typeface="Calibri"/>
              <a:cs typeface="Calibri"/>
            </a:endParaRPr>
          </a:p>
        </p:txBody>
      </p:sp>
    </p:spTree>
    <p:extLst>
      <p:ext uri="{BB962C8B-B14F-4D97-AF65-F5344CB8AC3E}">
        <p14:creationId xmlns:p14="http://schemas.microsoft.com/office/powerpoint/2010/main" val="146532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6346C-4F5A-6A98-634E-68BC8261291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D17E11F-E9DE-CA61-AEC9-7518D27913F6}"/>
              </a:ext>
            </a:extLst>
          </p:cNvPr>
          <p:cNvSpPr>
            <a:spLocks noGrp="1"/>
          </p:cNvSpPr>
          <p:nvPr>
            <p:ph type="ctrTitle"/>
          </p:nvPr>
        </p:nvSpPr>
        <p:spPr>
          <a:xfrm>
            <a:off x="317500" y="-286"/>
            <a:ext cx="9144000" cy="1286934"/>
          </a:xfrm>
        </p:spPr>
        <p:txBody>
          <a:bodyPr>
            <a:normAutofit/>
          </a:bodyPr>
          <a:lstStyle/>
          <a:p>
            <a:r>
              <a:rPr lang="en-US" sz="4400" dirty="0">
                <a:latin typeface="Calibri"/>
                <a:ea typeface="Calibri"/>
                <a:cs typeface="Calibri"/>
              </a:rPr>
              <a:t>FAQ and more training resources</a:t>
            </a:r>
          </a:p>
        </p:txBody>
      </p:sp>
      <p:sp>
        <p:nvSpPr>
          <p:cNvPr id="6" name="Subtitle 6">
            <a:extLst>
              <a:ext uri="{FF2B5EF4-FFF2-40B4-BE49-F238E27FC236}">
                <a16:creationId xmlns:a16="http://schemas.microsoft.com/office/drawing/2014/main" id="{72C391EF-F155-5615-7EDD-8D72E12EFF11}"/>
              </a:ext>
            </a:extLst>
          </p:cNvPr>
          <p:cNvSpPr>
            <a:spLocks noGrp="1"/>
          </p:cNvSpPr>
          <p:nvPr>
            <p:ph type="subTitle" idx="1"/>
          </p:nvPr>
        </p:nvSpPr>
        <p:spPr>
          <a:xfrm>
            <a:off x="317500" y="1630281"/>
            <a:ext cx="11197166" cy="5074178"/>
          </a:xfrm>
        </p:spPr>
        <p:txBody>
          <a:bodyPr vert="horz" lIns="91440" tIns="45720" rIns="91440" bIns="45720" rtlCol="0" anchor="t">
            <a:normAutofit/>
          </a:bodyPr>
          <a:lstStyle/>
          <a:p>
            <a:r>
              <a:rPr lang="en-US" dirty="0">
                <a:solidFill>
                  <a:schemeClr val="tx1"/>
                </a:solidFill>
                <a:latin typeface="Calibri"/>
                <a:ea typeface="Calibri"/>
                <a:cs typeface="Calibri"/>
              </a:rPr>
              <a:t>Can you see data from other OOH providers?</a:t>
            </a:r>
            <a:r>
              <a:rPr lang="en-US" b="0" dirty="0">
                <a:solidFill>
                  <a:schemeClr val="tx1"/>
                </a:solidFill>
                <a:latin typeface="Calibri"/>
                <a:ea typeface="Calibri"/>
                <a:cs typeface="Calibri"/>
              </a:rPr>
              <a:t> </a:t>
            </a:r>
            <a:r>
              <a:rPr lang="en-US" b="0" dirty="0">
                <a:solidFill>
                  <a:schemeClr val="tx1"/>
                </a:solidFill>
                <a:latin typeface="Myriad Pro Light"/>
                <a:ea typeface="Calibri"/>
                <a:cs typeface="Calibri"/>
              </a:rPr>
              <a:t>This is currently a work in progress, so at the moment, data is only visible from </a:t>
            </a:r>
            <a:r>
              <a:rPr lang="en-US" b="0" dirty="0" err="1">
                <a:solidFill>
                  <a:schemeClr val="tx1"/>
                </a:solidFill>
                <a:latin typeface="Myriad Pro Light"/>
                <a:ea typeface="Calibri"/>
                <a:cs typeface="Calibri"/>
              </a:rPr>
              <a:t>Mastercall</a:t>
            </a:r>
            <a:r>
              <a:rPr lang="en-US" b="0" dirty="0">
                <a:solidFill>
                  <a:schemeClr val="tx1"/>
                </a:solidFill>
                <a:latin typeface="Myriad Pro Light"/>
                <a:ea typeface="Calibri"/>
                <a:cs typeface="Calibri"/>
              </a:rPr>
              <a:t>. However, soon data from other providers, such as </a:t>
            </a:r>
            <a:r>
              <a:rPr lang="en-US" b="0" dirty="0" err="1">
                <a:solidFill>
                  <a:schemeClr val="tx1"/>
                </a:solidFill>
                <a:latin typeface="Myriad Pro Light"/>
                <a:ea typeface="Calibri"/>
                <a:cs typeface="Calibri"/>
              </a:rPr>
              <a:t>Bardoc</a:t>
            </a:r>
            <a:r>
              <a:rPr lang="en-US" b="0" dirty="0">
                <a:solidFill>
                  <a:schemeClr val="tx1"/>
                </a:solidFill>
                <a:latin typeface="Myriad Pro Light"/>
                <a:ea typeface="Calibri"/>
                <a:cs typeface="Calibri"/>
              </a:rPr>
              <a:t>, will also be available.</a:t>
            </a:r>
            <a:endParaRPr lang="en-US" b="0" dirty="0">
              <a:solidFill>
                <a:schemeClr val="tx1"/>
              </a:solidFill>
              <a:latin typeface="Calibri"/>
              <a:ea typeface="Calibri"/>
              <a:cs typeface="Calibri"/>
            </a:endParaRPr>
          </a:p>
          <a:p>
            <a:endParaRPr lang="en-US" sz="1800" b="0" dirty="0">
              <a:solidFill>
                <a:schemeClr val="tx1"/>
              </a:solidFill>
              <a:latin typeface="Aptos"/>
              <a:ea typeface="Calibri"/>
              <a:cs typeface="Calibri"/>
            </a:endParaRPr>
          </a:p>
          <a:p>
            <a:pPr>
              <a:lnSpc>
                <a:spcPct val="100000"/>
              </a:lnSpc>
              <a:spcBef>
                <a:spcPts val="0"/>
              </a:spcBef>
            </a:pPr>
            <a:r>
              <a:rPr lang="en-US" dirty="0">
                <a:solidFill>
                  <a:schemeClr val="tx1"/>
                </a:solidFill>
                <a:latin typeface="Calibri"/>
                <a:ea typeface="Calibri"/>
                <a:cs typeface="Calibri"/>
              </a:rPr>
              <a:t>Can you see clinical letters from all secondary care providers? </a:t>
            </a:r>
            <a:r>
              <a:rPr lang="en-US" b="0" dirty="0">
                <a:solidFill>
                  <a:schemeClr val="tx1"/>
                </a:solidFill>
                <a:latin typeface="Myriad Pro Light"/>
                <a:ea typeface="Calibri"/>
                <a:cs typeface="Calibri"/>
              </a:rPr>
              <a:t>Clinical letters, discharge summaries, and some other documents from secondary care providers can be accessed under ‘Clinical Letters.’ However, not all secondary care providers, such as MFT, are currently contributing this information.</a:t>
            </a:r>
          </a:p>
          <a:p>
            <a:pPr>
              <a:lnSpc>
                <a:spcPct val="100000"/>
              </a:lnSpc>
              <a:spcBef>
                <a:spcPts val="0"/>
              </a:spcBef>
            </a:pPr>
            <a:endParaRPr lang="en-US" b="0" dirty="0">
              <a:solidFill>
                <a:schemeClr val="tx1"/>
              </a:solidFill>
              <a:latin typeface="Myriad Pro Light"/>
              <a:ea typeface="Calibri"/>
              <a:cs typeface="Calibri"/>
            </a:endParaRPr>
          </a:p>
          <a:p>
            <a:pPr>
              <a:lnSpc>
                <a:spcPct val="100000"/>
              </a:lnSpc>
              <a:spcBef>
                <a:spcPts val="0"/>
              </a:spcBef>
            </a:pPr>
            <a:endParaRPr lang="en-US" b="0" dirty="0">
              <a:solidFill>
                <a:schemeClr val="tx1"/>
              </a:solidFill>
              <a:latin typeface="Myriad Pro Light"/>
              <a:ea typeface="Calibri"/>
              <a:cs typeface="Calibri"/>
            </a:endParaRPr>
          </a:p>
          <a:p>
            <a:pPr>
              <a:lnSpc>
                <a:spcPct val="100000"/>
              </a:lnSpc>
              <a:spcBef>
                <a:spcPts val="0"/>
              </a:spcBef>
            </a:pPr>
            <a:endParaRPr lang="en-US" b="0" dirty="0">
              <a:solidFill>
                <a:schemeClr val="tx1"/>
              </a:solidFill>
              <a:latin typeface="Myriad Pro Light"/>
              <a:ea typeface="Calibri"/>
              <a:cs typeface="Calibri"/>
            </a:endParaRPr>
          </a:p>
          <a:p>
            <a:endParaRPr lang="en-US" sz="1800" b="0" dirty="0">
              <a:solidFill>
                <a:schemeClr val="tx1"/>
              </a:solidFill>
              <a:latin typeface="Aptos"/>
              <a:ea typeface="Calibri"/>
              <a:cs typeface="Calibri"/>
            </a:endParaRPr>
          </a:p>
          <a:p>
            <a:endParaRPr lang="en-US" sz="1800" b="0" dirty="0">
              <a:solidFill>
                <a:schemeClr val="tx1"/>
              </a:solidFill>
              <a:latin typeface="Aptos"/>
              <a:ea typeface="Calibri"/>
              <a:cs typeface="Calibri"/>
            </a:endParaRPr>
          </a:p>
        </p:txBody>
      </p:sp>
    </p:spTree>
    <p:extLst>
      <p:ext uri="{BB962C8B-B14F-4D97-AF65-F5344CB8AC3E}">
        <p14:creationId xmlns:p14="http://schemas.microsoft.com/office/powerpoint/2010/main" val="1970838167"/>
      </p:ext>
    </p:extLst>
  </p:cSld>
  <p:clrMapOvr>
    <a:masterClrMapping/>
  </p:clrMapOvr>
</p:sld>
</file>

<file path=ppt/theme/theme1.xml><?xml version="1.0" encoding="utf-8"?>
<a:theme xmlns:a="http://schemas.openxmlformats.org/drawingml/2006/main" name="Office Theme">
  <a:themeElements>
    <a:clrScheme name="Custom 3">
      <a:dk1>
        <a:srgbClr val="000000"/>
      </a:dk1>
      <a:lt1>
        <a:srgbClr val="FFFFFF"/>
      </a:lt1>
      <a:dk2>
        <a:srgbClr val="F9D700"/>
      </a:dk2>
      <a:lt2>
        <a:srgbClr val="E8E8E8"/>
      </a:lt2>
      <a:accent1>
        <a:srgbClr val="DA2909"/>
      </a:accent1>
      <a:accent2>
        <a:srgbClr val="E96A0A"/>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CE8CBB5E26CE499A8617B984F1727C" ma:contentTypeVersion="18" ma:contentTypeDescription="Create a new document." ma:contentTypeScope="" ma:versionID="21a1bfcad675a2d06110d550aba52613">
  <xsd:schema xmlns:xsd="http://www.w3.org/2001/XMLSchema" xmlns:xs="http://www.w3.org/2001/XMLSchema" xmlns:p="http://schemas.microsoft.com/office/2006/metadata/properties" xmlns:ns1="http://schemas.microsoft.com/sharepoint/v3" xmlns:ns2="5ee0b176-d21d-448a-9507-e72954ea1375" xmlns:ns3="a1a1d911-10d0-4f87-9b2a-7eb0928da6e3" targetNamespace="http://schemas.microsoft.com/office/2006/metadata/properties" ma:root="true" ma:fieldsID="51653b374d144abdea1c7da35b985621" ns1:_="" ns2:_="" ns3:_="">
    <xsd:import namespace="http://schemas.microsoft.com/sharepoint/v3"/>
    <xsd:import namespace="5ee0b176-d21d-448a-9507-e72954ea1375"/>
    <xsd:import namespace="a1a1d911-10d0-4f87-9b2a-7eb0928da6e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e0b176-d21d-448a-9507-e72954ea13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22" nillable="true" ma:displayName="MediaServiceDateTaken" ma:hidden="true" ma:indexed="true" ma:internalName="MediaServiceDateTaken" ma:readOnly="true">
      <xsd:simpleType>
        <xsd:restriction base="dms:Text"/>
      </xsd:simpleType>
    </xsd:element>
    <xsd:element name="MediaServiceOCR" ma:index="23"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1a1d911-10d0-4f87-9b2a-7eb0928da6e3"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c5fb4cb-41a4-4d87-a8ca-1e334165e14e}" ma:internalName="TaxCatchAll" ma:showField="CatchAllData" ma:web="a1a1d911-10d0-4f87-9b2a-7eb0928da6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ee0b176-d21d-448a-9507-e72954ea1375">
      <Terms xmlns="http://schemas.microsoft.com/office/infopath/2007/PartnerControls"/>
    </lcf76f155ced4ddcb4097134ff3c332f>
    <_ip_UnifiedCompliancePolicyUIAction xmlns="http://schemas.microsoft.com/sharepoint/v3" xsi:nil="true"/>
    <TaxCatchAll xmlns="a1a1d911-10d0-4f87-9b2a-7eb0928da6e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61378FC-AA13-4BA9-B1EE-72E968C22A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ee0b176-d21d-448a-9507-e72954ea1375"/>
    <ds:schemaRef ds:uri="a1a1d911-10d0-4f87-9b2a-7eb0928da6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454D3D0-2312-4498-8092-88852AABEE75}">
  <ds:schemaRefs>
    <ds:schemaRef ds:uri="http://schemas.microsoft.com/office/2006/metadata/properties"/>
    <ds:schemaRef ds:uri="http://schemas.microsoft.com/office/infopath/2007/PartnerControls"/>
    <ds:schemaRef ds:uri="5ee0b176-d21d-448a-9507-e72954ea1375"/>
    <ds:schemaRef ds:uri="http://schemas.microsoft.com/sharepoint/v3"/>
    <ds:schemaRef ds:uri="a1a1d911-10d0-4f87-9b2a-7eb0928da6e3"/>
  </ds:schemaRefs>
</ds:datastoreItem>
</file>

<file path=customXml/itemProps3.xml><?xml version="1.0" encoding="utf-8"?>
<ds:datastoreItem xmlns:ds="http://schemas.openxmlformats.org/officeDocument/2006/customXml" ds:itemID="{C2B55F36-1391-4ADC-8D10-68483B72008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5784</TotalTime>
  <Words>44</Words>
  <Application>Microsoft Office PowerPoint</Application>
  <PresentationFormat>Widescreen</PresentationFormat>
  <Paragraphs>8</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How to access GMCR via Adastra (OOH)</vt:lpstr>
      <vt:lpstr>PowerPoint Presentation</vt:lpstr>
      <vt:lpstr>FAQ and more training resources</vt:lpstr>
      <vt:lpstr>FAQ and more training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James Jesty</dc:creator>
  <cp:lastModifiedBy>JACKSON-NEWSHAM, Racheal (MANCHESTER HEALTH AND CARE COMMISSIONING)</cp:lastModifiedBy>
  <cp:revision>193</cp:revision>
  <dcterms:created xsi:type="dcterms:W3CDTF">2025-04-04T06:22:49Z</dcterms:created>
  <dcterms:modified xsi:type="dcterms:W3CDTF">2025-07-22T11:54:37Z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0x0101009ACE8CBB5E26CE499A8617B984F1727C</vt:lpwstr>
  </property>
  <property fmtid="{D5CDD505-2E9C-101B-9397-08002B2CF9AE}" pid="3" name="MediaServiceImageTags">
    <vt:lpwstr/>
  </property>
</Properties>
</file>