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 id="258" r:id="rId6"/>
    <p:sldId id="260" r:id="rId7"/>
    <p:sldId id="259" r:id="rId8"/>
    <p:sldId id="261"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6D09"/>
    <a:srgbClr val="DB290A"/>
    <a:srgbClr val="FDD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3"/>
    <p:restoredTop sz="94665"/>
  </p:normalViewPr>
  <p:slideViewPr>
    <p:cSldViewPr snapToGrid="0">
      <p:cViewPr varScale="1">
        <p:scale>
          <a:sx n="121" d="100"/>
          <a:sy n="121" d="100"/>
        </p:scale>
        <p:origin x="16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DD9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EC272-EE88-7D46-0603-5D1DAF3A63F9}"/>
              </a:ext>
            </a:extLst>
          </p:cNvPr>
          <p:cNvSpPr>
            <a:spLocks noGrp="1"/>
          </p:cNvSpPr>
          <p:nvPr>
            <p:ph type="ctrTitle"/>
          </p:nvPr>
        </p:nvSpPr>
        <p:spPr>
          <a:xfrm>
            <a:off x="1524000" y="1122363"/>
            <a:ext cx="9144000" cy="2387600"/>
          </a:xfrm>
        </p:spPr>
        <p:txBody>
          <a:bodyPr anchor="b"/>
          <a:lstStyle>
            <a:lvl1pPr algn="l">
              <a:defRPr sz="6000">
                <a:solidFill>
                  <a:srgbClr val="DB290A"/>
                </a:solidFill>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4CB0ED4C-0420-0846-445E-1F08923B9336}"/>
              </a:ext>
            </a:extLst>
          </p:cNvPr>
          <p:cNvSpPr>
            <a:spLocks noGrp="1"/>
          </p:cNvSpPr>
          <p:nvPr>
            <p:ph type="subTitle" idx="1"/>
          </p:nvPr>
        </p:nvSpPr>
        <p:spPr>
          <a:xfrm>
            <a:off x="1524000" y="3602038"/>
            <a:ext cx="9144000" cy="1655762"/>
          </a:xfrm>
        </p:spPr>
        <p:txBody>
          <a:bodyPr/>
          <a:lstStyle>
            <a:lvl1pPr marL="0" indent="0" algn="l">
              <a:buNone/>
              <a:defRPr sz="2400">
                <a:solidFill>
                  <a:srgbClr val="DB290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62577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DBD0A-076C-D417-8784-6669E6CFFF1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D47E94E-E9BB-CDB3-AB52-6F1D0C8E51D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83D7AAB-2499-B505-0A0A-933C4BBF7A75}"/>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5" name="Footer Placeholder 4">
            <a:extLst>
              <a:ext uri="{FF2B5EF4-FFF2-40B4-BE49-F238E27FC236}">
                <a16:creationId xmlns:a16="http://schemas.microsoft.com/office/drawing/2014/main" id="{E05D5641-9728-D17C-DD89-78C4CBF4141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1AB386D-1598-B048-3CF4-F442FDDF4BB1}"/>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4199332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129302-DBDD-BFD1-C4EC-13EB96B267E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0FD9E4E-0278-020C-095E-896087B1324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2510AC9-B698-3B38-3C41-AF7D6B8AE608}"/>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5" name="Footer Placeholder 4">
            <a:extLst>
              <a:ext uri="{FF2B5EF4-FFF2-40B4-BE49-F238E27FC236}">
                <a16:creationId xmlns:a16="http://schemas.microsoft.com/office/drawing/2014/main" id="{4B37445B-FDBA-3664-9D5A-E912596A85A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B3BD928-9DE4-2FCF-8AAF-CDB3CD2690C9}"/>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726077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E9E3D-1E33-38D1-6935-574B5CEA00A9}"/>
              </a:ext>
            </a:extLst>
          </p:cNvPr>
          <p:cNvSpPr>
            <a:spLocks noGrp="1"/>
          </p:cNvSpPr>
          <p:nvPr>
            <p:ph type="title"/>
          </p:nvPr>
        </p:nvSpPr>
        <p:spPr/>
        <p:txBody>
          <a:body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1CA6648D-4BB6-E630-74CF-B060A262A77C}"/>
              </a:ext>
            </a:extLst>
          </p:cNvPr>
          <p:cNvSpPr>
            <a:spLocks noGrp="1"/>
          </p:cNvSpPr>
          <p:nvPr>
            <p:ph idx="1"/>
          </p:nvPr>
        </p:nvSpPr>
        <p:spPr/>
        <p:txBody>
          <a:bodyPr/>
          <a:lstStyle>
            <a:lvl1pPr>
              <a:defRPr b="0" i="0">
                <a:solidFill>
                  <a:schemeClr val="tx1"/>
                </a:solidFill>
                <a:latin typeface="Myriad Pro" panose="020B0503030403020204" pitchFamily="34" charset="0"/>
              </a:defRPr>
            </a:lvl1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7004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F252B-6AE0-BCF3-EF74-580769FB80B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4D23991-6E8C-7994-A16B-71104ACB9C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6177E42-F91A-8A37-F6C9-F5CAEC6A8D6C}"/>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5" name="Footer Placeholder 4">
            <a:extLst>
              <a:ext uri="{FF2B5EF4-FFF2-40B4-BE49-F238E27FC236}">
                <a16:creationId xmlns:a16="http://schemas.microsoft.com/office/drawing/2014/main" id="{D879F968-4FE7-FC35-A96D-03C927727A9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512D2C7-610B-BF79-E50E-9541FC6FD141}"/>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421403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D1A89-083D-4312-F6C4-02F12B823CD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657DC6D-DA7F-9AD2-2799-F2542AE025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43B848A-02D4-B3B1-C78B-EFE9BAC2DEE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DC067D7-A99A-813E-9A5B-FCCBEDDFF5EA}"/>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6" name="Footer Placeholder 5">
            <a:extLst>
              <a:ext uri="{FF2B5EF4-FFF2-40B4-BE49-F238E27FC236}">
                <a16:creationId xmlns:a16="http://schemas.microsoft.com/office/drawing/2014/main" id="{FF9F296E-27CF-6600-1441-0FDCB6C7373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ECE11D6-19A3-E11F-1477-98E9F188007C}"/>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56274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D1654-5B66-AD05-AF29-59C0CC7578A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87C9DCA-154F-0D05-5356-D4FAFB980F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AA406E2-819E-52DB-67AC-014CA0862E3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3C8C84E-9E8D-5CFE-4385-4846074AA0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18414F3-80F2-65B9-4BDF-1287D388A7A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A60A323-2893-508B-4816-C2EBF7A5D302}"/>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8" name="Footer Placeholder 7">
            <a:extLst>
              <a:ext uri="{FF2B5EF4-FFF2-40B4-BE49-F238E27FC236}">
                <a16:creationId xmlns:a16="http://schemas.microsoft.com/office/drawing/2014/main" id="{FF358021-9313-77EC-AB0D-8A39F81E4C8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836743-31D6-31BA-19EA-162DC8FC610B}"/>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137273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7DDDB-93B0-A2F2-0446-70573CB94F9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74461CB-4F3C-7517-F478-B4B9FFC7804D}"/>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4" name="Footer Placeholder 3">
            <a:extLst>
              <a:ext uri="{FF2B5EF4-FFF2-40B4-BE49-F238E27FC236}">
                <a16:creationId xmlns:a16="http://schemas.microsoft.com/office/drawing/2014/main" id="{23D99542-D614-0C00-4CEB-F693136E11D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C842933-0EC4-1D9E-23BE-6F6ED3341DCF}"/>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29674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C21B2D-EEC9-1EFA-A74A-F228B23E598F}"/>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3" name="Footer Placeholder 2">
            <a:extLst>
              <a:ext uri="{FF2B5EF4-FFF2-40B4-BE49-F238E27FC236}">
                <a16:creationId xmlns:a16="http://schemas.microsoft.com/office/drawing/2014/main" id="{260E8F1A-A3AE-BF93-593E-05017B411C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0692545-C47C-A9C3-3C8F-42BBFB8D78AC}"/>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405947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35DF5-F48B-8A4E-B5AC-E2B569DFF5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DA0F1B3-0643-AB05-9C3D-B8AF1E2766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34E7142-AF80-F26D-36DF-A169BA0734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C3F07B8-0F3A-7C8E-BF9D-868F93984CB0}"/>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6" name="Footer Placeholder 5">
            <a:extLst>
              <a:ext uri="{FF2B5EF4-FFF2-40B4-BE49-F238E27FC236}">
                <a16:creationId xmlns:a16="http://schemas.microsoft.com/office/drawing/2014/main" id="{A4D4394C-EA85-FAFF-3A60-B3AD6D4ABAD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1C5CE5-DD27-8958-15CF-88A8E0B74BC3}"/>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791395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99633-D0E6-BE74-DF3C-1D8F8E55383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5A29F50-50E0-8CA6-D123-EC66AC88E8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EF5E4B-59FA-2F59-7CB4-74F4CCB01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C75DB7-E526-F941-1FAF-3C8E0CAF7F72}"/>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5/15/2025</a:t>
            </a:fld>
            <a:endParaRPr lang="en-US"/>
          </a:p>
        </p:txBody>
      </p:sp>
      <p:sp>
        <p:nvSpPr>
          <p:cNvPr id="6" name="Footer Placeholder 5">
            <a:extLst>
              <a:ext uri="{FF2B5EF4-FFF2-40B4-BE49-F238E27FC236}">
                <a16:creationId xmlns:a16="http://schemas.microsoft.com/office/drawing/2014/main" id="{99677CC9-90AB-1C1A-B542-6BB3A84286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7D5FA3-475E-1446-FFE8-EF0DE52D50E1}"/>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3511625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589DB3-B8AD-28D9-E127-E2D16AD36C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4E262979-4A3C-99DA-2B55-CA935E93D473}"/>
              </a:ext>
            </a:extLst>
          </p:cNvPr>
          <p:cNvSpPr>
            <a:spLocks noGrp="1"/>
          </p:cNvSpPr>
          <p:nvPr>
            <p:ph type="body" idx="1"/>
          </p:nvPr>
        </p:nvSpPr>
        <p:spPr>
          <a:xfrm>
            <a:off x="838200" y="1825625"/>
            <a:ext cx="10515600" cy="40133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1"/>
            <a:r>
              <a:rPr lang="en-GB" dirty="0"/>
              <a:t>Third level</a:t>
            </a:r>
          </a:p>
          <a:p>
            <a:pPr lvl="2"/>
            <a:r>
              <a:rPr lang="en-GB" dirty="0"/>
              <a:t>Fourth level</a:t>
            </a:r>
          </a:p>
          <a:p>
            <a:pPr lvl="3"/>
            <a:r>
              <a:rPr lang="en-GB" dirty="0"/>
              <a:t>Fifth level</a:t>
            </a:r>
            <a:endParaRPr lang="en-US" dirty="0"/>
          </a:p>
        </p:txBody>
      </p:sp>
      <p:pic>
        <p:nvPicPr>
          <p:cNvPr id="8" name="Picture 7" descr="A red hexagon with white text&#10;&#10;AI-generated content may be incorrect.">
            <a:extLst>
              <a:ext uri="{FF2B5EF4-FFF2-40B4-BE49-F238E27FC236}">
                <a16:creationId xmlns:a16="http://schemas.microsoft.com/office/drawing/2014/main" id="{27B2D75B-DED0-DD79-ABE2-70805FF3443F}"/>
              </a:ext>
            </a:extLst>
          </p:cNvPr>
          <p:cNvPicPr>
            <a:picLocks noChangeAspect="1"/>
          </p:cNvPicPr>
          <p:nvPr userDrawn="1"/>
        </p:nvPicPr>
        <p:blipFill>
          <a:blip r:embed="rId13"/>
          <a:stretch>
            <a:fillRect/>
          </a:stretch>
        </p:blipFill>
        <p:spPr>
          <a:xfrm>
            <a:off x="110168" y="5917334"/>
            <a:ext cx="910094" cy="789132"/>
          </a:xfrm>
          <a:prstGeom prst="rect">
            <a:avLst/>
          </a:prstGeom>
        </p:spPr>
      </p:pic>
    </p:spTree>
    <p:extLst>
      <p:ext uri="{BB962C8B-B14F-4D97-AF65-F5344CB8AC3E}">
        <p14:creationId xmlns:p14="http://schemas.microsoft.com/office/powerpoint/2010/main" val="1215826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b="1" i="0" kern="1200">
          <a:solidFill>
            <a:srgbClr val="F06D09"/>
          </a:solidFill>
          <a:latin typeface="Myriad Pro" panose="020B0503030403020204"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b="1" i="0" kern="1200">
          <a:solidFill>
            <a:srgbClr val="F06D09"/>
          </a:solidFill>
          <a:latin typeface="Myriad Pro Light" panose="020B0503030403020204" pitchFamily="34" charset="0"/>
          <a:ea typeface="+mn-ea"/>
          <a:cs typeface="+mn-cs"/>
        </a:defRPr>
      </a:lvl1pPr>
      <a:lvl2pPr marL="800100" indent="-3429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Myriad Pro" panose="020B0503030403020204" pitchFamily="34" charset="0"/>
          <a:ea typeface="+mn-ea"/>
          <a:cs typeface="+mn-cs"/>
        </a:defRPr>
      </a:lvl2pPr>
      <a:lvl3pPr marL="914400" indent="0" algn="l" defTabSz="914400" rtl="0" eaLnBrk="1" latinLnBrk="0" hangingPunct="1">
        <a:lnSpc>
          <a:spcPct val="90000"/>
        </a:lnSpc>
        <a:spcBef>
          <a:spcPts val="500"/>
        </a:spcBef>
        <a:buFontTx/>
        <a:buNone/>
        <a:defRPr sz="2000" b="0" i="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B075D-75DF-896C-8A4D-18C91E082C89}"/>
              </a:ext>
            </a:extLst>
          </p:cNvPr>
          <p:cNvSpPr>
            <a:spLocks noGrp="1"/>
          </p:cNvSpPr>
          <p:nvPr>
            <p:ph type="ctrTitle"/>
          </p:nvPr>
        </p:nvSpPr>
        <p:spPr/>
        <p:txBody>
          <a:bodyPr/>
          <a:lstStyle/>
          <a:p>
            <a:r>
              <a:rPr lang="en-US" dirty="0"/>
              <a:t>GMCR EPaCCS</a:t>
            </a:r>
          </a:p>
        </p:txBody>
      </p:sp>
      <p:sp>
        <p:nvSpPr>
          <p:cNvPr id="3" name="Subtitle 2">
            <a:extLst>
              <a:ext uri="{FF2B5EF4-FFF2-40B4-BE49-F238E27FC236}">
                <a16:creationId xmlns:a16="http://schemas.microsoft.com/office/drawing/2014/main" id="{DDE3B965-80AB-F847-E706-ECBBCE05C3E0}"/>
              </a:ext>
            </a:extLst>
          </p:cNvPr>
          <p:cNvSpPr>
            <a:spLocks noGrp="1"/>
          </p:cNvSpPr>
          <p:nvPr>
            <p:ph type="subTitle" idx="1"/>
          </p:nvPr>
        </p:nvSpPr>
        <p:spPr>
          <a:xfrm>
            <a:off x="1524000" y="3602038"/>
            <a:ext cx="6058829" cy="1655762"/>
          </a:xfrm>
        </p:spPr>
        <p:txBody>
          <a:bodyPr>
            <a:normAutofit/>
          </a:bodyPr>
          <a:lstStyle/>
          <a:p>
            <a:r>
              <a:rPr lang="en-US" sz="2800" dirty="0"/>
              <a:t>An introduction and summary of the benefits of using EPaCCS on the GMCR</a:t>
            </a:r>
          </a:p>
        </p:txBody>
      </p:sp>
      <p:sp>
        <p:nvSpPr>
          <p:cNvPr id="5" name="Hexagon 4">
            <a:extLst>
              <a:ext uri="{FF2B5EF4-FFF2-40B4-BE49-F238E27FC236}">
                <a16:creationId xmlns:a16="http://schemas.microsoft.com/office/drawing/2014/main" id="{7CCE599F-E8A9-7F3E-8856-9EC5018CE593}"/>
              </a:ext>
            </a:extLst>
          </p:cNvPr>
          <p:cNvSpPr/>
          <p:nvPr/>
        </p:nvSpPr>
        <p:spPr>
          <a:xfrm>
            <a:off x="7984273" y="4752727"/>
            <a:ext cx="2442117" cy="2105273"/>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Hexagon 5">
            <a:extLst>
              <a:ext uri="{FF2B5EF4-FFF2-40B4-BE49-F238E27FC236}">
                <a16:creationId xmlns:a16="http://schemas.microsoft.com/office/drawing/2014/main" id="{DEB24B4F-27D9-108D-2A48-C8EF9F529064}"/>
              </a:ext>
            </a:extLst>
          </p:cNvPr>
          <p:cNvSpPr/>
          <p:nvPr/>
        </p:nvSpPr>
        <p:spPr>
          <a:xfrm>
            <a:off x="9958039" y="3671059"/>
            <a:ext cx="2442117" cy="2105273"/>
          </a:xfrm>
          <a:prstGeom prst="hexagon">
            <a:avLst/>
          </a:prstGeom>
          <a:solidFill>
            <a:srgbClr val="F06D0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507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C3589-C5A8-49D8-FD6A-70184CAD195A}"/>
              </a:ext>
            </a:extLst>
          </p:cNvPr>
          <p:cNvSpPr>
            <a:spLocks noGrp="1"/>
          </p:cNvSpPr>
          <p:nvPr>
            <p:ph type="title"/>
          </p:nvPr>
        </p:nvSpPr>
        <p:spPr/>
        <p:txBody>
          <a:bodyPr/>
          <a:lstStyle/>
          <a:p>
            <a:r>
              <a:rPr lang="en-US" dirty="0"/>
              <a:t>What is EPaCCS?</a:t>
            </a:r>
          </a:p>
        </p:txBody>
      </p:sp>
      <p:sp>
        <p:nvSpPr>
          <p:cNvPr id="3" name="Content Placeholder 2">
            <a:extLst>
              <a:ext uri="{FF2B5EF4-FFF2-40B4-BE49-F238E27FC236}">
                <a16:creationId xmlns:a16="http://schemas.microsoft.com/office/drawing/2014/main" id="{1F7A6C16-BB72-3DDD-BA1B-D42A545E0565}"/>
              </a:ext>
            </a:extLst>
          </p:cNvPr>
          <p:cNvSpPr>
            <a:spLocks noGrp="1"/>
          </p:cNvSpPr>
          <p:nvPr>
            <p:ph idx="1"/>
          </p:nvPr>
        </p:nvSpPr>
        <p:spPr/>
        <p:txBody>
          <a:bodyPr>
            <a:normAutofit lnSpcReduction="10000"/>
          </a:bodyPr>
          <a:lstStyle/>
          <a:p>
            <a:pPr algn="l" rtl="0" fontAlgn="base">
              <a:lnSpc>
                <a:spcPct val="100000"/>
              </a:lnSpc>
              <a:spcAft>
                <a:spcPts val="800"/>
              </a:spcAft>
              <a:buNone/>
            </a:pPr>
            <a:r>
              <a:rPr lang="en-GB" sz="2000" dirty="0">
                <a:solidFill>
                  <a:srgbClr val="000000"/>
                </a:solidFill>
                <a:effectLst/>
              </a:rPr>
              <a:t>EPaCCS stands for Electronic Palliative Care Coordination System. </a:t>
            </a:r>
          </a:p>
          <a:p>
            <a:pPr algn="l" rtl="0" fontAlgn="base">
              <a:lnSpc>
                <a:spcPct val="100000"/>
              </a:lnSpc>
              <a:spcAft>
                <a:spcPts val="800"/>
              </a:spcAft>
              <a:buNone/>
            </a:pPr>
            <a:r>
              <a:rPr lang="en-GB" sz="2000" dirty="0">
                <a:solidFill>
                  <a:srgbClr val="000000"/>
                </a:solidFill>
                <a:effectLst/>
              </a:rPr>
              <a:t>EPaCCS is used to record and share an individual's beliefs, values, preferences and other key details about their care, with their consent, as they are approaching or within the last year of their lives.  </a:t>
            </a:r>
          </a:p>
          <a:p>
            <a:pPr algn="l" rtl="0" fontAlgn="base">
              <a:lnSpc>
                <a:spcPct val="100000"/>
              </a:lnSpc>
              <a:spcAft>
                <a:spcPts val="800"/>
              </a:spcAft>
              <a:buNone/>
            </a:pPr>
            <a:r>
              <a:rPr lang="en-GB" sz="2000" dirty="0">
                <a:solidFill>
                  <a:srgbClr val="000000"/>
                </a:solidFill>
                <a:effectLst/>
              </a:rPr>
              <a:t>An EPaCCS includes key information such as informal carer/family information, lasting power of attorney details, diagnosis and prognosis information, special requirements, preferred place of care, preferred place of death, advance care planning information, anticipatory medication information, cardio-pulmonary resuscitation information, life-sustaining treatment information, and bereavement concerns. </a:t>
            </a:r>
          </a:p>
          <a:p>
            <a:pPr algn="l" rtl="0" fontAlgn="base">
              <a:lnSpc>
                <a:spcPct val="100000"/>
              </a:lnSpc>
              <a:spcAft>
                <a:spcPts val="800"/>
              </a:spcAft>
            </a:pPr>
            <a:r>
              <a:rPr lang="en-GB" sz="2000" dirty="0">
                <a:solidFill>
                  <a:srgbClr val="000000"/>
                </a:solidFill>
                <a:effectLst/>
              </a:rPr>
              <a:t>The system helps coordinate and deliver the right care, in the right place, by the right person, at the right time. </a:t>
            </a:r>
          </a:p>
          <a:p>
            <a:endParaRPr lang="en-US" sz="2000" dirty="0"/>
          </a:p>
        </p:txBody>
      </p:sp>
    </p:spTree>
    <p:extLst>
      <p:ext uri="{BB962C8B-B14F-4D97-AF65-F5344CB8AC3E}">
        <p14:creationId xmlns:p14="http://schemas.microsoft.com/office/powerpoint/2010/main" val="2754133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C9786-370E-555B-3374-46FDCFEC896C}"/>
              </a:ext>
            </a:extLst>
          </p:cNvPr>
          <p:cNvSpPr>
            <a:spLocks noGrp="1"/>
          </p:cNvSpPr>
          <p:nvPr>
            <p:ph type="title"/>
          </p:nvPr>
        </p:nvSpPr>
        <p:spPr/>
        <p:txBody>
          <a:bodyPr/>
          <a:lstStyle/>
          <a:p>
            <a:r>
              <a:rPr lang="en-US" dirty="0"/>
              <a:t>Why is EPaCCS on the GMCR?</a:t>
            </a:r>
          </a:p>
        </p:txBody>
      </p:sp>
      <p:sp>
        <p:nvSpPr>
          <p:cNvPr id="3" name="Content Placeholder 2">
            <a:extLst>
              <a:ext uri="{FF2B5EF4-FFF2-40B4-BE49-F238E27FC236}">
                <a16:creationId xmlns:a16="http://schemas.microsoft.com/office/drawing/2014/main" id="{5FCC1E98-B3A7-14CC-2C02-9D93304C49EC}"/>
              </a:ext>
            </a:extLst>
          </p:cNvPr>
          <p:cNvSpPr>
            <a:spLocks noGrp="1"/>
          </p:cNvSpPr>
          <p:nvPr>
            <p:ph idx="1"/>
          </p:nvPr>
        </p:nvSpPr>
        <p:spPr/>
        <p:txBody>
          <a:bodyPr>
            <a:normAutofit/>
          </a:bodyPr>
          <a:lstStyle/>
          <a:p>
            <a:pPr>
              <a:lnSpc>
                <a:spcPct val="100000"/>
              </a:lnSpc>
            </a:pPr>
            <a:r>
              <a:rPr lang="en-GB" sz="2000" dirty="0">
                <a:solidFill>
                  <a:srgbClr val="000000"/>
                </a:solidFill>
                <a:effectLst/>
              </a:rPr>
              <a:t>By embedding EPaCCS on the GMCR everyone involved in end-of-life care has access to comprehensive and up-to-date patient information and care preferences. </a:t>
            </a:r>
          </a:p>
          <a:p>
            <a:pPr>
              <a:lnSpc>
                <a:spcPct val="100000"/>
              </a:lnSpc>
            </a:pPr>
            <a:r>
              <a:rPr lang="en-GB" sz="2000" dirty="0">
                <a:solidFill>
                  <a:srgbClr val="000000"/>
                </a:solidFill>
                <a:effectLst/>
              </a:rPr>
              <a:t>This sharing of key information across multiple professionals and providers, supports clinical decision-making, care coordination, and ensures everyone is on the same page regarding the patient's care and their preferences. </a:t>
            </a:r>
            <a:endParaRPr lang="en-US" sz="2000" dirty="0"/>
          </a:p>
        </p:txBody>
      </p:sp>
    </p:spTree>
    <p:extLst>
      <p:ext uri="{BB962C8B-B14F-4D97-AF65-F5344CB8AC3E}">
        <p14:creationId xmlns:p14="http://schemas.microsoft.com/office/powerpoint/2010/main" val="399398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7BB60-4799-9C95-8881-4A52F91AC896}"/>
              </a:ext>
            </a:extLst>
          </p:cNvPr>
          <p:cNvSpPr>
            <a:spLocks noGrp="1"/>
          </p:cNvSpPr>
          <p:nvPr>
            <p:ph type="title"/>
          </p:nvPr>
        </p:nvSpPr>
        <p:spPr/>
        <p:txBody>
          <a:bodyPr/>
          <a:lstStyle/>
          <a:p>
            <a:r>
              <a:rPr lang="en-US" dirty="0"/>
              <a:t>Who can access GMCR EPaCCS?</a:t>
            </a:r>
          </a:p>
        </p:txBody>
      </p:sp>
      <p:sp>
        <p:nvSpPr>
          <p:cNvPr id="3" name="Content Placeholder 2">
            <a:extLst>
              <a:ext uri="{FF2B5EF4-FFF2-40B4-BE49-F238E27FC236}">
                <a16:creationId xmlns:a16="http://schemas.microsoft.com/office/drawing/2014/main" id="{789C5570-EB36-DEED-312C-4989E39DC0AB}"/>
              </a:ext>
            </a:extLst>
          </p:cNvPr>
          <p:cNvSpPr>
            <a:spLocks noGrp="1"/>
          </p:cNvSpPr>
          <p:nvPr>
            <p:ph idx="1"/>
          </p:nvPr>
        </p:nvSpPr>
        <p:spPr/>
        <p:txBody>
          <a:bodyPr>
            <a:normAutofit/>
          </a:bodyPr>
          <a:lstStyle/>
          <a:p>
            <a:pPr algn="l" rtl="0" fontAlgn="base">
              <a:lnSpc>
                <a:spcPct val="100000"/>
              </a:lnSpc>
              <a:spcAft>
                <a:spcPts val="800"/>
              </a:spcAft>
              <a:buNone/>
            </a:pPr>
            <a:r>
              <a:rPr lang="en-GB" sz="2000" dirty="0">
                <a:solidFill>
                  <a:srgbClr val="000000"/>
                </a:solidFill>
                <a:effectLst/>
              </a:rPr>
              <a:t>GMCR EPaCCS is located within the GMCR which is accessible to health and social care professionals including Primary Care, Secondary Care, Hospices, Mental Health, The Christie, Out of Hours services and and 111. </a:t>
            </a:r>
          </a:p>
          <a:p>
            <a:pPr algn="l" rtl="0" fontAlgn="base">
              <a:lnSpc>
                <a:spcPct val="100000"/>
              </a:lnSpc>
              <a:spcAft>
                <a:spcPts val="800"/>
              </a:spcAft>
            </a:pPr>
            <a:r>
              <a:rPr lang="en-GB" sz="2000" dirty="0">
                <a:solidFill>
                  <a:srgbClr val="000000"/>
                </a:solidFill>
                <a:effectLst/>
              </a:rPr>
              <a:t>Currently NWAS do not have access, but work is underway to resolve this. However, they are still able to access pertinent information via 111 or the GP record via GP Connect. Care Homes do not currently have direct access to the GMCR. </a:t>
            </a:r>
          </a:p>
          <a:p>
            <a:pPr>
              <a:lnSpc>
                <a:spcPct val="100000"/>
              </a:lnSpc>
            </a:pPr>
            <a:endParaRPr lang="en-US" sz="2000" dirty="0"/>
          </a:p>
        </p:txBody>
      </p:sp>
    </p:spTree>
    <p:extLst>
      <p:ext uri="{BB962C8B-B14F-4D97-AF65-F5344CB8AC3E}">
        <p14:creationId xmlns:p14="http://schemas.microsoft.com/office/powerpoint/2010/main" val="3180979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5EB12-3990-0A51-88C6-03CA04F29A1A}"/>
              </a:ext>
            </a:extLst>
          </p:cNvPr>
          <p:cNvSpPr>
            <a:spLocks noGrp="1"/>
          </p:cNvSpPr>
          <p:nvPr>
            <p:ph type="title"/>
          </p:nvPr>
        </p:nvSpPr>
        <p:spPr/>
        <p:txBody>
          <a:bodyPr/>
          <a:lstStyle/>
          <a:p>
            <a:r>
              <a:rPr lang="en-US" dirty="0"/>
              <a:t>What are the benefits of using GMCR EPaCCS?</a:t>
            </a:r>
          </a:p>
        </p:txBody>
      </p:sp>
      <p:sp>
        <p:nvSpPr>
          <p:cNvPr id="3" name="Content Placeholder 2">
            <a:extLst>
              <a:ext uri="{FF2B5EF4-FFF2-40B4-BE49-F238E27FC236}">
                <a16:creationId xmlns:a16="http://schemas.microsoft.com/office/drawing/2014/main" id="{4B2A31D9-AFF9-A5A4-CEDA-121A9F1F7B96}"/>
              </a:ext>
            </a:extLst>
          </p:cNvPr>
          <p:cNvSpPr>
            <a:spLocks noGrp="1"/>
          </p:cNvSpPr>
          <p:nvPr>
            <p:ph idx="1"/>
          </p:nvPr>
        </p:nvSpPr>
        <p:spPr/>
        <p:txBody>
          <a:bodyPr>
            <a:normAutofit/>
          </a:bodyPr>
          <a:lstStyle/>
          <a:p>
            <a:r>
              <a:rPr lang="en-GB" sz="2000" b="0" i="0" dirty="0">
                <a:solidFill>
                  <a:srgbClr val="000000"/>
                </a:solidFill>
                <a:effectLst/>
              </a:rPr>
              <a:t>The key benefits of using GMCR EPaCCS include</a:t>
            </a:r>
          </a:p>
          <a:p>
            <a:pPr marL="342900" indent="-342900">
              <a:buFont typeface="Arial" panose="020B0604020202020204" pitchFamily="34" charset="0"/>
              <a:buChar char="•"/>
            </a:pPr>
            <a:r>
              <a:rPr lang="en-GB" sz="2000" dirty="0">
                <a:solidFill>
                  <a:srgbClr val="000000"/>
                </a:solidFill>
              </a:rPr>
              <a:t>E</a:t>
            </a:r>
            <a:r>
              <a:rPr lang="en-GB" sz="2000" b="0" i="0" dirty="0">
                <a:solidFill>
                  <a:srgbClr val="000000"/>
                </a:solidFill>
                <a:effectLst/>
              </a:rPr>
              <a:t>nhanced patient-centred clinical decision-making</a:t>
            </a:r>
          </a:p>
          <a:p>
            <a:pPr marL="342900" indent="-342900">
              <a:buFont typeface="Arial" panose="020B0604020202020204" pitchFamily="34" charset="0"/>
              <a:buChar char="•"/>
            </a:pPr>
            <a:r>
              <a:rPr lang="en-GB" sz="2000" dirty="0">
                <a:solidFill>
                  <a:srgbClr val="000000"/>
                </a:solidFill>
              </a:rPr>
              <a:t>I</a:t>
            </a:r>
            <a:r>
              <a:rPr lang="en-GB" sz="2000" b="0" i="0" dirty="0">
                <a:solidFill>
                  <a:srgbClr val="000000"/>
                </a:solidFill>
                <a:effectLst/>
              </a:rPr>
              <a:t>mproved patient experience</a:t>
            </a:r>
          </a:p>
          <a:p>
            <a:pPr marL="342900" indent="-342900">
              <a:buFont typeface="Arial" panose="020B0604020202020204" pitchFamily="34" charset="0"/>
              <a:buChar char="•"/>
            </a:pPr>
            <a:r>
              <a:rPr lang="en-GB" sz="2000" b="0" i="0" dirty="0">
                <a:solidFill>
                  <a:srgbClr val="000000"/>
                </a:solidFill>
                <a:effectLst/>
              </a:rPr>
              <a:t>Shared responsibility among healthcare professionals</a:t>
            </a:r>
          </a:p>
          <a:p>
            <a:pPr marL="342900" indent="-342900">
              <a:buFont typeface="Arial" panose="020B0604020202020204" pitchFamily="34" charset="0"/>
              <a:buChar char="•"/>
            </a:pPr>
            <a:r>
              <a:rPr lang="en-GB" sz="2000" b="0" i="0" dirty="0">
                <a:solidFill>
                  <a:srgbClr val="000000"/>
                </a:solidFill>
                <a:effectLst/>
              </a:rPr>
              <a:t>Reduction in unnecessary hospital admissions</a:t>
            </a:r>
            <a:r>
              <a:rPr lang="en-GB" sz="2000" b="0" i="0" dirty="0">
                <a:solidFill>
                  <a:srgbClr val="0F4761"/>
                </a:solidFill>
                <a:effectLst/>
              </a:rPr>
              <a:t> </a:t>
            </a:r>
            <a:r>
              <a:rPr lang="en-GB" sz="2000" b="0" i="0" dirty="0">
                <a:solidFill>
                  <a:srgbClr val="000000"/>
                </a:solidFill>
                <a:effectLst/>
              </a:rPr>
              <a:t>and ambulance conveyance. </a:t>
            </a:r>
            <a:br>
              <a:rPr lang="en-GB" sz="2000" b="0" i="0" dirty="0">
                <a:solidFill>
                  <a:srgbClr val="000000"/>
                </a:solidFill>
                <a:effectLst/>
              </a:rPr>
            </a:br>
            <a:endParaRPr lang="en-US" sz="2000" dirty="0"/>
          </a:p>
        </p:txBody>
      </p:sp>
    </p:spTree>
    <p:extLst>
      <p:ext uri="{BB962C8B-B14F-4D97-AF65-F5344CB8AC3E}">
        <p14:creationId xmlns:p14="http://schemas.microsoft.com/office/powerpoint/2010/main" val="3777503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C1C27-775D-D1AC-85BA-BA6F511ABD12}"/>
              </a:ext>
            </a:extLst>
          </p:cNvPr>
          <p:cNvSpPr>
            <a:spLocks noGrp="1"/>
          </p:cNvSpPr>
          <p:nvPr>
            <p:ph type="ctrTitle"/>
          </p:nvPr>
        </p:nvSpPr>
        <p:spPr/>
        <p:txBody>
          <a:bodyPr>
            <a:normAutofit fontScale="90000"/>
          </a:bodyPr>
          <a:lstStyle/>
          <a:p>
            <a:r>
              <a:rPr lang="en-US" dirty="0"/>
              <a:t>To find out more about how to get started using GMCR EPaCCS follow the link below</a:t>
            </a:r>
          </a:p>
        </p:txBody>
      </p:sp>
      <p:sp>
        <p:nvSpPr>
          <p:cNvPr id="3" name="Subtitle 2">
            <a:extLst>
              <a:ext uri="{FF2B5EF4-FFF2-40B4-BE49-F238E27FC236}">
                <a16:creationId xmlns:a16="http://schemas.microsoft.com/office/drawing/2014/main" id="{949CF104-69C1-10D0-77ED-6BBC5B49A192}"/>
              </a:ext>
            </a:extLst>
          </p:cNvPr>
          <p:cNvSpPr>
            <a:spLocks noGrp="1"/>
          </p:cNvSpPr>
          <p:nvPr>
            <p:ph type="subTitle" idx="1"/>
          </p:nvPr>
        </p:nvSpPr>
        <p:spPr>
          <a:xfrm>
            <a:off x="1524000" y="4021448"/>
            <a:ext cx="9144000" cy="1655762"/>
          </a:xfrm>
        </p:spPr>
        <p:txBody>
          <a:bodyPr/>
          <a:lstStyle/>
          <a:p>
            <a:r>
              <a:rPr lang="en-US"/>
              <a:t>gmwearebettertogether.</a:t>
            </a:r>
            <a:r>
              <a:rPr lang="en-US" dirty="0" err="1"/>
              <a:t>com</a:t>
            </a:r>
            <a:r>
              <a:rPr lang="en-US" dirty="0"/>
              <a:t>/</a:t>
            </a:r>
            <a:r>
              <a:rPr lang="en-US" dirty="0" err="1"/>
              <a:t>epaccs</a:t>
            </a:r>
            <a:endParaRPr lang="en-US" dirty="0"/>
          </a:p>
        </p:txBody>
      </p:sp>
    </p:spTree>
    <p:extLst>
      <p:ext uri="{BB962C8B-B14F-4D97-AF65-F5344CB8AC3E}">
        <p14:creationId xmlns:p14="http://schemas.microsoft.com/office/powerpoint/2010/main" val="3253988317"/>
      </p:ext>
    </p:extLst>
  </p:cSld>
  <p:clrMapOvr>
    <a:masterClrMapping/>
  </p:clrMapOvr>
</p:sld>
</file>

<file path=ppt/theme/theme1.xml><?xml version="1.0" encoding="utf-8"?>
<a:theme xmlns:a="http://schemas.openxmlformats.org/drawingml/2006/main" name="Office Theme">
  <a:themeElements>
    <a:clrScheme name="Custom 3">
      <a:dk1>
        <a:srgbClr val="000000"/>
      </a:dk1>
      <a:lt1>
        <a:srgbClr val="FFFFFF"/>
      </a:lt1>
      <a:dk2>
        <a:srgbClr val="F9D700"/>
      </a:dk2>
      <a:lt2>
        <a:srgbClr val="E8E8E8"/>
      </a:lt2>
      <a:accent1>
        <a:srgbClr val="DA2909"/>
      </a:accent1>
      <a:accent2>
        <a:srgbClr val="E96A0A"/>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95E63808F9CDC4B8FE41C80612D7AEE" ma:contentTypeVersion="18" ma:contentTypeDescription="Create a new document." ma:contentTypeScope="" ma:versionID="83d87e7a247c9b3d7dad9c50075d13d4">
  <xsd:schema xmlns:xsd="http://www.w3.org/2001/XMLSchema" xmlns:xs="http://www.w3.org/2001/XMLSchema" xmlns:p="http://schemas.microsoft.com/office/2006/metadata/properties" xmlns:ns2="35610f35-1274-4b86-9b01-b920d01fb57d" xmlns:ns3="d9545806-fbbc-48e5-ba26-a5812c76f90d" targetNamespace="http://schemas.microsoft.com/office/2006/metadata/properties" ma:root="true" ma:fieldsID="5fcb3246d2f36ba4ad8b28b4d9c2a7e1" ns2:_="" ns3:_="">
    <xsd:import namespace="35610f35-1274-4b86-9b01-b920d01fb57d"/>
    <xsd:import namespace="d9545806-fbbc-48e5-ba26-a5812c76f90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610f35-1274-4b86-9b01-b920d01fb57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436aca7b-0744-4d21-814d-75b82f6d1cd6}" ma:internalName="TaxCatchAll" ma:showField="CatchAllData" ma:web="35610f35-1274-4b86-9b01-b920d01fb57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9545806-fbbc-48e5-ba26-a5812c76f90d"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de5a09f-989d-4993-903c-fdb9310b2b88"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9545806-fbbc-48e5-ba26-a5812c76f90d">
      <Terms xmlns="http://schemas.microsoft.com/office/infopath/2007/PartnerControls"/>
    </lcf76f155ced4ddcb4097134ff3c332f>
    <TaxCatchAll xmlns="35610f35-1274-4b86-9b01-b920d01fb57d" xsi:nil="true"/>
  </documentManagement>
</p:properties>
</file>

<file path=customXml/itemProps1.xml><?xml version="1.0" encoding="utf-8"?>
<ds:datastoreItem xmlns:ds="http://schemas.openxmlformats.org/officeDocument/2006/customXml" ds:itemID="{C6792EF3-8DAA-42C5-9FA9-F8F31EC7E1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610f35-1274-4b86-9b01-b920d01fb57d"/>
    <ds:schemaRef ds:uri="d9545806-fbbc-48e5-ba26-a5812c76f9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2B55F36-1391-4ADC-8D10-68483B720083}">
  <ds:schemaRefs>
    <ds:schemaRef ds:uri="http://schemas.microsoft.com/sharepoint/v3/contenttype/forms"/>
  </ds:schemaRefs>
</ds:datastoreItem>
</file>

<file path=customXml/itemProps3.xml><?xml version="1.0" encoding="utf-8"?>
<ds:datastoreItem xmlns:ds="http://schemas.openxmlformats.org/officeDocument/2006/customXml" ds:itemID="{0454D3D0-2312-4498-8092-88852AABEE75}">
  <ds:schemaRefs>
    <ds:schemaRef ds:uri="http://schemas.microsoft.com/office/2006/metadata/properties"/>
    <ds:schemaRef ds:uri="http://schemas.microsoft.com/office/infopath/2007/PartnerControls"/>
    <ds:schemaRef ds:uri="d9545806-fbbc-48e5-ba26-a5812c76f90d"/>
    <ds:schemaRef ds:uri="35610f35-1274-4b86-9b01-b920d01fb57d"/>
  </ds:schemaRefs>
</ds:datastoreItem>
</file>

<file path=docProps/app.xml><?xml version="1.0" encoding="utf-8"?>
<Properties xmlns="http://schemas.openxmlformats.org/officeDocument/2006/extended-properties" xmlns:vt="http://schemas.openxmlformats.org/officeDocument/2006/docPropsVTypes">
  <TotalTime>56</TotalTime>
  <Words>366</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Myriad Pro</vt:lpstr>
      <vt:lpstr>Myriad Pro Light</vt:lpstr>
      <vt:lpstr>Office Theme</vt:lpstr>
      <vt:lpstr>GMCR EPaCCS</vt:lpstr>
      <vt:lpstr>What is EPaCCS?</vt:lpstr>
      <vt:lpstr>Why is EPaCCS on the GMCR?</vt:lpstr>
      <vt:lpstr>Who can access GMCR EPaCCS?</vt:lpstr>
      <vt:lpstr>What are the benefits of using GMCR EPaCCS?</vt:lpstr>
      <vt:lpstr>To find out more about how to get started using GMCR EPaCCS follow the link below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James Jesty</dc:creator>
  <cp:lastModifiedBy>Catherine Ferguson</cp:lastModifiedBy>
  <cp:revision>3</cp:revision>
  <dcterms:created xsi:type="dcterms:W3CDTF">2025-04-04T06:22:49Z</dcterms:created>
  <dcterms:modified xsi:type="dcterms:W3CDTF">2025-05-15T09:55:48Z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0x010100E95E63808F9CDC4B8FE41C80612D7AEE</vt:lpwstr>
  </property>
</Properties>
</file>